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9" r:id="rId3"/>
    <p:sldId id="492" r:id="rId4"/>
    <p:sldId id="494" r:id="rId5"/>
    <p:sldId id="500" r:id="rId6"/>
    <p:sldId id="502" r:id="rId7"/>
    <p:sldId id="496" r:id="rId8"/>
    <p:sldId id="497" r:id="rId9"/>
    <p:sldId id="501" r:id="rId10"/>
    <p:sldId id="498" r:id="rId11"/>
    <p:sldId id="481" r:id="rId12"/>
    <p:sldId id="482" r:id="rId13"/>
    <p:sldId id="484" r:id="rId14"/>
    <p:sldId id="483" r:id="rId15"/>
    <p:sldId id="503" r:id="rId16"/>
    <p:sldId id="505" r:id="rId17"/>
    <p:sldId id="504" r:id="rId18"/>
  </p:sldIdLst>
  <p:sldSz cx="9144000" cy="6858000" type="screen4x3"/>
  <p:notesSz cx="9928225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E6CFCC"/>
    <a:srgbClr val="0066FF"/>
    <a:srgbClr val="FF0000"/>
    <a:srgbClr val="00CC00"/>
    <a:srgbClr val="FFFF00"/>
    <a:srgbClr val="1F4E79"/>
    <a:srgbClr val="000000"/>
    <a:srgbClr val="D1EE4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93" autoAdjust="0"/>
    <p:restoredTop sz="94434" autoAdjust="0"/>
  </p:normalViewPr>
  <p:slideViewPr>
    <p:cSldViewPr snapToGrid="0">
      <p:cViewPr varScale="1">
        <p:scale>
          <a:sx n="132" d="100"/>
          <a:sy n="132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C5D9-CD41-4DCD-8458-4E6947FFD043}" type="datetimeFigureOut">
              <a:rPr lang="it-IT" smtClean="0"/>
              <a:t>04/06/20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F6FB-95BA-4713-8CEB-73E429449F6F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22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995F2-62AC-4761-AE5A-5F8B7456D80B}" type="datetimeFigureOut">
              <a:rPr lang="it-IT" smtClean="0"/>
              <a:t>04/06/20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5254-FBF0-47C0-AF0B-FBD64631B8E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2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42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8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2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82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02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01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3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F9B4-ACEF-4805-A353-7A27A98B80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5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EDD3-98C4-4FF0-B037-7574DF2C0C25}" type="datetime1">
              <a:rPr lang="it-IT" smtClean="0"/>
              <a:t>04/06/20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70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5CF-8418-4BAD-940E-29BB856AD3D0}" type="datetime1">
              <a:rPr lang="it-IT" smtClean="0"/>
              <a:t>04/06/20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03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993-C69D-4C2E-B7D0-9E6C9EDB64B6}" type="datetime1">
              <a:rPr lang="it-IT" smtClean="0"/>
              <a:t>04/06/20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13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2406-984D-4BF9-BB5C-40E34050E6DF}" type="datetime1">
              <a:rPr lang="it-IT" smtClean="0"/>
              <a:t>04/06/20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71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19C1-CE2B-4604-8B95-AD6366A7BAC2}" type="datetime1">
              <a:rPr lang="it-IT" smtClean="0"/>
              <a:t>04/06/20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07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4F2-BDEA-4852-8B55-4D37B8F24BD7}" type="datetime1">
              <a:rPr lang="it-IT" smtClean="0"/>
              <a:t>04/06/20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01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1ADD-D87C-4DCC-B18D-E3C908CB0EBD}" type="datetime1">
              <a:rPr lang="it-IT" smtClean="0"/>
              <a:t>04/06/20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822D-7AAA-4675-A0D0-5C19A9D36CA4}" type="datetime1">
              <a:rPr lang="it-IT" smtClean="0"/>
              <a:t>04/06/20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16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07-1D64-46EA-960E-0225A726174A}" type="datetime1">
              <a:rPr lang="it-IT" smtClean="0"/>
              <a:t>04/06/20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9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4932-51DF-4859-8A05-D1CAE04622BC}" type="datetime1">
              <a:rPr lang="it-IT" smtClean="0"/>
              <a:t>04/06/20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54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4FB2-F1D1-4D6E-92F3-88DE26045FEB}" type="datetime1">
              <a:rPr lang="it-IT" smtClean="0"/>
              <a:t>04/06/20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2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20932"/>
            <a:ext cx="7886700" cy="515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BFC6-C491-4C9E-A088-433220A644A3}" type="datetime1">
              <a:rPr lang="it-IT" smtClean="0"/>
              <a:t>04/06/20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Spurio: Neutrino Telescopes and THESEUS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6C54-971D-4A64-8725-72F12A462872}" type="slidenum">
              <a:rPr lang="it-IT" smtClean="0"/>
              <a:t>‹N°›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628650" y="763480"/>
            <a:ext cx="78867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h6.googleusercontent.com/-vpOgu9EmeSg/UxXfGlDJadI/AAAAAAAAAB4/UpvqE_1WvUw/s250-no/logo250x2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5" y="5724834"/>
            <a:ext cx="944526" cy="9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pload.wikimedia.org/wikipedia/it/archive/5/58/20140103114318!INF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18" y="5676542"/>
            <a:ext cx="921343" cy="9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955698" y="5686906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 Spurio</a:t>
            </a:r>
          </a:p>
          <a:p>
            <a:pPr algn="ctr"/>
            <a:r>
              <a:rPr lang="en-US" sz="24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Università</a:t>
            </a:r>
            <a:r>
              <a:rPr lang="en-US" sz="24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di Bologna and INFN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97864" y="0"/>
            <a:ext cx="7372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Synergies with Neutrino telescopes</a:t>
            </a:r>
            <a:endParaRPr lang="en-US" sz="2000" dirty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3" y="1346496"/>
            <a:ext cx="6872054" cy="41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Alert Sending and Reporting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793" y="948362"/>
            <a:ext cx="8200557" cy="51560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Alert sending policy with typical alert rate of few per month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During the commissioning phase, all alerts will stay private. Only observing teams upon MoU will have access.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After the commissioning phase, notable events will trigger alerts that will be distributed publicly to the </a:t>
            </a:r>
            <a:r>
              <a:rPr lang="en-US" sz="2000" dirty="0" err="1"/>
              <a:t>astro</a:t>
            </a:r>
            <a:r>
              <a:rPr lang="en-US" sz="2000" dirty="0"/>
              <a:t> community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10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14793" y="287769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Channel: via the GCN network. Message: </a:t>
            </a:r>
            <a:r>
              <a:rPr lang="en-US" sz="2000" dirty="0" err="1">
                <a:solidFill>
                  <a:srgbClr val="FF0000"/>
                </a:solidFill>
              </a:rPr>
              <a:t>VOEvent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(XML file). VO (Virtual Observatory) Event is a standardized format to report observations of astronomical events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70" y="2717788"/>
            <a:ext cx="4111404" cy="35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ANTARES Online framework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11</a:t>
            </a:fld>
            <a:endParaRPr lang="it-IT"/>
          </a:p>
        </p:txBody>
      </p:sp>
      <p:pic>
        <p:nvPicPr>
          <p:cNvPr id="10" name="Picture 2" descr="Risultati immagini per neutr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37" y="24930"/>
            <a:ext cx="683871" cy="6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13"/>
          <p:cNvGrpSpPr/>
          <p:nvPr/>
        </p:nvGrpSpPr>
        <p:grpSpPr>
          <a:xfrm>
            <a:off x="76200" y="820104"/>
            <a:ext cx="9010650" cy="5572125"/>
            <a:chOff x="76200" y="820104"/>
            <a:chExt cx="9010650" cy="557212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4168" r="937" b="5849"/>
            <a:stretch/>
          </p:blipFill>
          <p:spPr>
            <a:xfrm>
              <a:off x="76200" y="820104"/>
              <a:ext cx="9010650" cy="5572125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7035282" y="1984116"/>
              <a:ext cx="1480068" cy="242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2 8"/>
            <p:cNvCxnSpPr/>
            <p:nvPr/>
          </p:nvCxnSpPr>
          <p:spPr>
            <a:xfrm flipV="1">
              <a:off x="7572375" y="2254509"/>
              <a:ext cx="0" cy="541175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mage result for book 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73" y="5095317"/>
              <a:ext cx="325877" cy="32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771615" y="5051862"/>
              <a:ext cx="21451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NIMA 656 (2011) 11</a:t>
              </a:r>
            </a:p>
          </p:txBody>
        </p:sp>
        <p:pic>
          <p:nvPicPr>
            <p:cNvPr id="12" name="Picture 6" descr="mage result for book 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73" y="5445440"/>
              <a:ext cx="325877" cy="32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>
              <a:off x="771615" y="5401985"/>
              <a:ext cx="2751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Astrop</a:t>
              </a:r>
              <a:r>
                <a:rPr lang="en-US" dirty="0"/>
                <a:t>. Phys. 35 (2012) 530</a:t>
              </a:r>
            </a:p>
          </p:txBody>
        </p:sp>
      </p:grp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4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ANTARES neutrino alert selection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12</a:t>
            </a:fld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59568" y="968535"/>
            <a:ext cx="5482590" cy="2331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00"/>
                </a:solidFill>
              </a:rPr>
              <a:t>Triggers (</a:t>
            </a:r>
            <a:r>
              <a:rPr lang="en-US" sz="2400" b="1" dirty="0" err="1">
                <a:solidFill>
                  <a:srgbClr val="000000"/>
                </a:solidFill>
              </a:rPr>
              <a:t>upgoing</a:t>
            </a:r>
            <a:r>
              <a:rPr lang="en-US" sz="2400" b="1" dirty="0">
                <a:solidFill>
                  <a:srgbClr val="000000"/>
                </a:solidFill>
              </a:rPr>
              <a:t> tracks)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Doublet of neutrinos: </a:t>
            </a:r>
            <a:r>
              <a:rPr lang="en-US" sz="2200" dirty="0">
                <a:solidFill>
                  <a:srgbClr val="0365C1"/>
                </a:solidFill>
              </a:rPr>
              <a:t>~0.04 </a:t>
            </a:r>
            <a:r>
              <a:rPr lang="en-US" sz="2200" dirty="0" err="1">
                <a:solidFill>
                  <a:srgbClr val="0365C1"/>
                </a:solidFill>
              </a:rPr>
              <a:t>evt</a:t>
            </a:r>
            <a:r>
              <a:rPr lang="en-US" sz="2200" dirty="0">
                <a:solidFill>
                  <a:srgbClr val="0365C1"/>
                </a:solidFill>
              </a:rPr>
              <a:t> / yr.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Single neutrino with direction close to local galaxies (</a:t>
            </a:r>
            <a:r>
              <a:rPr lang="en-US" sz="2200" dirty="0">
                <a:solidFill>
                  <a:schemeClr val="tx1"/>
                </a:solidFill>
              </a:rPr>
              <a:t>1 </a:t>
            </a:r>
            <a:r>
              <a:rPr lang="en-US" sz="2200" dirty="0" err="1">
                <a:solidFill>
                  <a:schemeClr val="tx1"/>
                </a:solidFill>
              </a:rPr>
              <a:t>TeV</a:t>
            </a:r>
            <a:r>
              <a:rPr lang="en-US" sz="2200" dirty="0">
                <a:solidFill>
                  <a:schemeClr val="tx1"/>
                </a:solidFill>
              </a:rPr>
              <a:t>):</a:t>
            </a:r>
            <a:r>
              <a:rPr lang="en-US" sz="2200" dirty="0">
                <a:solidFill>
                  <a:srgbClr val="0365C1"/>
                </a:solidFill>
              </a:rPr>
              <a:t> ~10 </a:t>
            </a:r>
            <a:r>
              <a:rPr lang="en-US" sz="2200" dirty="0" err="1">
                <a:solidFill>
                  <a:srgbClr val="0365C1"/>
                </a:solidFill>
              </a:rPr>
              <a:t>evt</a:t>
            </a:r>
            <a:r>
              <a:rPr lang="en-US" sz="2200" dirty="0">
                <a:solidFill>
                  <a:srgbClr val="0365C1"/>
                </a:solidFill>
              </a:rPr>
              <a:t> / yr.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Single HE neutrinos </a:t>
            </a:r>
            <a:r>
              <a:rPr lang="en-US" sz="2200" dirty="0">
                <a:solidFill>
                  <a:schemeClr val="tx1"/>
                </a:solidFill>
              </a:rPr>
              <a:t>(7 </a:t>
            </a:r>
            <a:r>
              <a:rPr lang="en-US" sz="2200" dirty="0" err="1">
                <a:solidFill>
                  <a:schemeClr val="tx1"/>
                </a:solidFill>
              </a:rPr>
              <a:t>TeV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  <a:r>
              <a:rPr lang="en-US" sz="2200" dirty="0">
                <a:solidFill>
                  <a:srgbClr val="0365C1"/>
                </a:solidFill>
              </a:rPr>
              <a:t> ~ 15 </a:t>
            </a:r>
            <a:r>
              <a:rPr lang="en-US" sz="2200" dirty="0" err="1">
                <a:solidFill>
                  <a:srgbClr val="0365C1"/>
                </a:solidFill>
              </a:rPr>
              <a:t>evt</a:t>
            </a:r>
            <a:r>
              <a:rPr lang="en-US" sz="2200" dirty="0">
                <a:solidFill>
                  <a:srgbClr val="0365C1"/>
                </a:solidFill>
              </a:rPr>
              <a:t>/</a:t>
            </a:r>
            <a:r>
              <a:rPr lang="en-US" sz="2200" dirty="0" err="1">
                <a:solidFill>
                  <a:srgbClr val="0365C1"/>
                </a:solidFill>
              </a:rPr>
              <a:t>yr</a:t>
            </a:r>
            <a:endParaRPr lang="en-US" sz="2200" dirty="0">
              <a:solidFill>
                <a:srgbClr val="0365C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VHE neutrinos </a:t>
            </a:r>
            <a:r>
              <a:rPr lang="en-US" sz="2200" dirty="0">
                <a:solidFill>
                  <a:schemeClr val="tx1"/>
                </a:solidFill>
              </a:rPr>
              <a:t>(30 </a:t>
            </a:r>
            <a:r>
              <a:rPr lang="en-US" sz="2200" dirty="0" err="1">
                <a:solidFill>
                  <a:schemeClr val="tx1"/>
                </a:solidFill>
              </a:rPr>
              <a:t>TeV</a:t>
            </a:r>
            <a:r>
              <a:rPr lang="en-US" sz="2200" dirty="0">
                <a:solidFill>
                  <a:schemeClr val="tx1"/>
                </a:solidFill>
              </a:rPr>
              <a:t>):</a:t>
            </a:r>
            <a:r>
              <a:rPr lang="en-US" sz="2200" dirty="0">
                <a:solidFill>
                  <a:srgbClr val="0365C1"/>
                </a:solidFill>
              </a:rPr>
              <a:t> ~ 3-4 </a:t>
            </a:r>
            <a:r>
              <a:rPr lang="en-US" sz="2200" dirty="0" err="1">
                <a:solidFill>
                  <a:srgbClr val="0365C1"/>
                </a:solidFill>
              </a:rPr>
              <a:t>evt</a:t>
            </a:r>
            <a:r>
              <a:rPr lang="en-US" sz="2200" dirty="0">
                <a:solidFill>
                  <a:srgbClr val="0365C1"/>
                </a:solidFill>
              </a:rPr>
              <a:t>/yr.</a:t>
            </a:r>
            <a:endParaRPr lang="en-US" sz="22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318625" y="3888982"/>
            <a:ext cx="4672975" cy="23129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Helvetica-Bold"/>
              </a:rPr>
              <a:t>Alert delay: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Alert message sent via GCN using GCN socket/VO Event (XML file)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Average delay: </a:t>
            </a:r>
            <a:r>
              <a:rPr lang="en-US" sz="2200" b="1" dirty="0">
                <a:solidFill>
                  <a:srgbClr val="0070C0"/>
                </a:solidFill>
              </a:rPr>
              <a:t>~6-7 s     </a:t>
            </a:r>
            <a:r>
              <a:rPr lang="en-US" sz="2200" dirty="0">
                <a:solidFill>
                  <a:srgbClr val="000000"/>
                </a:solidFill>
              </a:rPr>
              <a:t>(filtering, online </a:t>
            </a:r>
            <a:r>
              <a:rPr lang="en-US" sz="2200" dirty="0" err="1">
                <a:solidFill>
                  <a:srgbClr val="000000"/>
                </a:solidFill>
              </a:rPr>
              <a:t>reco</a:t>
            </a:r>
            <a:r>
              <a:rPr lang="en-US" sz="2200" dirty="0">
                <a:solidFill>
                  <a:srgbClr val="000000"/>
                </a:solidFill>
              </a:rPr>
              <a:t>,  neutrino selection, alert message)</a:t>
            </a:r>
          </a:p>
        </p:txBody>
      </p:sp>
      <p:pic>
        <p:nvPicPr>
          <p:cNvPr id="13" name="Picture 2" descr="http://i.imgur.com/WXW7mo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689" y="2187339"/>
            <a:ext cx="164592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87723" y="3426141"/>
            <a:ext cx="4103278" cy="3047200"/>
            <a:chOff x="49622" y="3596641"/>
            <a:chExt cx="4269003" cy="318515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6" y="3596641"/>
              <a:ext cx="4075919" cy="3124836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2742968" y="6412468"/>
              <a:ext cx="1501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Delay time (s)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 rot="16200000">
              <a:off x="-313298" y="4117546"/>
              <a:ext cx="10951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N. alarms</a:t>
              </a:r>
            </a:p>
          </p:txBody>
        </p:sp>
      </p:grpSp>
      <p:pic>
        <p:nvPicPr>
          <p:cNvPr id="18" name="Picture 2" descr="Risultati immagini per neutr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37" y="24930"/>
            <a:ext cx="683871" cy="6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e 16"/>
          <p:cNvSpPr/>
          <p:nvPr/>
        </p:nvSpPr>
        <p:spPr>
          <a:xfrm>
            <a:off x="6387914" y="1843316"/>
            <a:ext cx="2196000" cy="2196000"/>
          </a:xfrm>
          <a:prstGeom prst="ellipse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178945" y="2692402"/>
            <a:ext cx="540000" cy="54000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6655112" y="1064127"/>
            <a:ext cx="21019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ANTARES </a:t>
            </a:r>
            <a:r>
              <a:rPr lang="en-US" sz="2200" dirty="0">
                <a:solidFill>
                  <a:srgbClr val="FF0000"/>
                </a:solidFill>
              </a:rPr>
              <a:t>~0.4º </a:t>
            </a:r>
          </a:p>
          <a:p>
            <a:pPr lvl="0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KM3NeT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~0.1º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HelveticaNeue-Bold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913803" y="1286853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PSF: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5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08" y="982179"/>
            <a:ext cx="4659863" cy="242476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ANTARES neutrino alert selection: follow-ups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13</a:t>
            </a:fld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262890" y="853440"/>
            <a:ext cx="4128018" cy="268224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Status ANTARES alerts</a:t>
            </a:r>
          </a:p>
          <a:p>
            <a:r>
              <a:rPr lang="en-US" sz="2400" b="1" dirty="0"/>
              <a:t>(Oct 2009 - July 2019):</a:t>
            </a:r>
          </a:p>
          <a:p>
            <a:r>
              <a:rPr lang="en-US" sz="2200" dirty="0"/>
              <a:t>• 311 robotic </a:t>
            </a:r>
            <a:r>
              <a:rPr lang="en-US" sz="2200" b="1" dirty="0">
                <a:solidFill>
                  <a:srgbClr val="FF0000"/>
                </a:solidFill>
              </a:rPr>
              <a:t>optical</a:t>
            </a:r>
            <a:r>
              <a:rPr lang="en-US" sz="2200" dirty="0"/>
              <a:t> telescopes</a:t>
            </a:r>
          </a:p>
          <a:p>
            <a:r>
              <a:rPr lang="en-US" sz="2200" dirty="0"/>
              <a:t>• 18/25 followed by </a:t>
            </a:r>
            <a:r>
              <a:rPr lang="en-US" sz="2200" b="1" dirty="0">
                <a:solidFill>
                  <a:srgbClr val="0066FF"/>
                </a:solidFill>
              </a:rPr>
              <a:t>Swift-XRT</a:t>
            </a:r>
          </a:p>
          <a:p>
            <a:r>
              <a:rPr lang="en-US" sz="2200" dirty="0"/>
              <a:t>• 4 followed by Integral</a:t>
            </a:r>
          </a:p>
          <a:p>
            <a:r>
              <a:rPr lang="en-US" sz="2200" dirty="0"/>
              <a:t>• 4 followed by MWA</a:t>
            </a:r>
          </a:p>
          <a:p>
            <a:r>
              <a:rPr lang="en-US" sz="2200" dirty="0"/>
              <a:t>• 2 followed by H.E.S.S</a:t>
            </a:r>
            <a:r>
              <a:rPr lang="en-US" sz="2200" dirty="0">
                <a:solidFill>
                  <a:srgbClr val="0365C1"/>
                </a:solidFill>
              </a:rPr>
              <a:t>.</a:t>
            </a:r>
            <a:endParaRPr lang="en-US" sz="22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678680" y="3746107"/>
            <a:ext cx="4312920" cy="248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Helvetica-Bold"/>
              </a:rPr>
              <a:t>Follow-up delay (optical):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200" dirty="0">
                <a:solidFill>
                  <a:srgbClr val="000000"/>
                </a:solidFill>
              </a:rPr>
              <a:t>t between 1st image/trigger: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55 alerts &lt; 1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208 alerts &lt; 1 day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(wait for the alert visibility, stop previous acquisition, point the telescope, start the acquisition)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2" y="3609027"/>
            <a:ext cx="4001614" cy="2819320"/>
          </a:xfrm>
          <a:prstGeom prst="rect">
            <a:avLst/>
          </a:prstGeom>
        </p:spPr>
      </p:pic>
      <p:pic>
        <p:nvPicPr>
          <p:cNvPr id="9" name="Picture 2" descr="Risultati immagini per neutr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37" y="24930"/>
            <a:ext cx="683871" cy="6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43519" y="3354256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JCAP02(2016)062</a:t>
            </a:r>
          </a:p>
        </p:txBody>
      </p:sp>
      <p:pic>
        <p:nvPicPr>
          <p:cNvPr id="10" name="Picture 6" descr="mage result for book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42" y="3372741"/>
            <a:ext cx="325877" cy="3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90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X-ray follow-up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14</a:t>
            </a:fld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15409" y="937070"/>
            <a:ext cx="4431293" cy="28181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      X-ray:</a:t>
            </a:r>
          </a:p>
          <a:p>
            <a:r>
              <a:rPr lang="en-US" sz="2200" b="1" dirty="0"/>
              <a:t>18/25 </a:t>
            </a:r>
            <a:r>
              <a:rPr lang="en-US" sz="2200" dirty="0"/>
              <a:t>(72%) alerts followed by </a:t>
            </a:r>
            <a:r>
              <a:rPr lang="en-US" sz="2400" b="1" dirty="0">
                <a:solidFill>
                  <a:srgbClr val="FF0000"/>
                </a:solidFill>
              </a:rPr>
              <a:t>Swift-XRT</a:t>
            </a:r>
            <a:r>
              <a:rPr lang="en-US" sz="2400" dirty="0"/>
              <a:t> from </a:t>
            </a:r>
            <a:r>
              <a:rPr lang="en-US" sz="2200" dirty="0"/>
              <a:t>06/2013-07/2019 average delay ~6 h (best 1.1h)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no transient candidate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Constrains on origin of </a:t>
            </a:r>
            <a:r>
              <a:rPr lang="en-US" sz="2200" dirty="0">
                <a:latin typeface="Symbol" panose="05050102010706020507" pitchFamily="18" charset="2"/>
              </a:rPr>
              <a:t>n</a:t>
            </a:r>
            <a:r>
              <a:rPr lang="en-US" sz="2200" dirty="0"/>
              <a:t>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Interpretation of the UL in the case of GRB afterglow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687706" y="871884"/>
            <a:ext cx="4358639" cy="3158970"/>
            <a:chOff x="4785361" y="647617"/>
            <a:chExt cx="4358639" cy="315897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7"/>
            <a:stretch/>
          </p:blipFill>
          <p:spPr>
            <a:xfrm>
              <a:off x="4785361" y="647617"/>
              <a:ext cx="4358639" cy="3158970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6753223" y="893615"/>
              <a:ext cx="18806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JCAP02(2016)062 </a:t>
              </a:r>
            </a:p>
          </p:txBody>
        </p:sp>
        <p:pic>
          <p:nvPicPr>
            <p:cNvPr id="13" name="Picture 6" descr="mage result for book 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346" y="937070"/>
              <a:ext cx="325877" cy="32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48" y="3912231"/>
            <a:ext cx="2983564" cy="2483640"/>
          </a:xfrm>
          <a:prstGeom prst="rect">
            <a:avLst/>
          </a:prstGeom>
        </p:spPr>
      </p:pic>
      <p:sp>
        <p:nvSpPr>
          <p:cNvPr id="15" name="Rettangolo arrotondato 14"/>
          <p:cNvSpPr/>
          <p:nvPr/>
        </p:nvSpPr>
        <p:spPr>
          <a:xfrm>
            <a:off x="4250055" y="5331402"/>
            <a:ext cx="4415790" cy="86797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Each Swift-XRT observation of an ANTARES trigger consists of 4 tiles (black circles), which covers an area of radius of </a:t>
            </a:r>
            <a:r>
              <a:rPr lang="en-US" sz="1400" dirty="0">
                <a:sym typeface="Symbol" panose="05050102010706020507" pitchFamily="18" charset="2"/>
              </a:rPr>
              <a:t></a:t>
            </a:r>
            <a:r>
              <a:rPr lang="en-US" sz="1400" dirty="0"/>
              <a:t> 0.4</a:t>
            </a:r>
            <a:r>
              <a:rPr lang="en-US" sz="1400" baseline="30000" dirty="0"/>
              <a:t>o</a:t>
            </a:r>
            <a:r>
              <a:rPr lang="en-US" sz="1400" dirty="0"/>
              <a:t>. With such a mapping, 72% of the bi-directional uncertainty of an ANTARES alert is covered.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3613212" y="5607765"/>
            <a:ext cx="577521" cy="0"/>
          </a:xfrm>
          <a:prstGeom prst="straightConnector1">
            <a:avLst/>
          </a:prstGeom>
          <a:ln w="57150">
            <a:solidFill>
              <a:srgbClr val="FF2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4190733" y="4233430"/>
            <a:ext cx="4727026" cy="82237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Grey lines: 689 X-ray afterglow fluxes (0.3-10 </a:t>
            </a:r>
            <a:r>
              <a:rPr lang="en-US" sz="1400" dirty="0" err="1"/>
              <a:t>keV</a:t>
            </a:r>
            <a:r>
              <a:rPr lang="en-US" sz="1400" dirty="0"/>
              <a:t>) detected by the Swift-XRT vs time. </a:t>
            </a:r>
            <a:r>
              <a:rPr lang="en-US" sz="1400" b="1" dirty="0">
                <a:solidFill>
                  <a:srgbClr val="FF0000"/>
                </a:solidFill>
              </a:rPr>
              <a:t>Red triangles</a:t>
            </a:r>
            <a:r>
              <a:rPr lang="en-US" sz="1400" dirty="0"/>
              <a:t>: upper limits on GRB fluxes for the neutrino alerts. 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7048592" y="3767534"/>
            <a:ext cx="9156" cy="456361"/>
          </a:xfrm>
          <a:prstGeom prst="straightConnector1">
            <a:avLst/>
          </a:prstGeom>
          <a:ln w="57150">
            <a:solidFill>
              <a:srgbClr val="FF2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8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KM3NeT online alert system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2638"/>
          <a:stretch/>
        </p:blipFill>
        <p:spPr>
          <a:xfrm>
            <a:off x="0" y="1008335"/>
            <a:ext cx="7000023" cy="5830679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2537630" y="4253152"/>
            <a:ext cx="1686579" cy="1631840"/>
            <a:chOff x="4647063" y="4269457"/>
            <a:chExt cx="1686579" cy="1631840"/>
          </a:xfrm>
        </p:grpSpPr>
        <p:sp>
          <p:nvSpPr>
            <p:cNvPr id="9" name="Rettangolo arrotondato 8"/>
            <p:cNvSpPr/>
            <p:nvPr/>
          </p:nvSpPr>
          <p:spPr>
            <a:xfrm>
              <a:off x="4996161" y="4269457"/>
              <a:ext cx="1337481" cy="1631840"/>
            </a:xfrm>
            <a:prstGeom prst="roundRect">
              <a:avLst/>
            </a:prstGeom>
            <a:solidFill>
              <a:srgbClr val="FFC000">
                <a:alpha val="60000"/>
              </a:srgb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Data filter 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</a:t>
              </a:r>
              <a:r>
                <a:rPr lang="en-US" sz="20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</a:t>
              </a:r>
              <a:r>
                <a:rPr lang="en-US" sz="2000" b="1" dirty="0">
                  <a:solidFill>
                    <a:srgbClr val="000000"/>
                  </a:solidFill>
                </a:rPr>
                <a:t>2-3 s)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4647063" y="5131558"/>
              <a:ext cx="375314" cy="1364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4706995" y="2908176"/>
            <a:ext cx="1756724" cy="745219"/>
            <a:chOff x="4647063" y="4650793"/>
            <a:chExt cx="1712793" cy="74521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Rettangolo arrotondato 13"/>
            <p:cNvSpPr/>
            <p:nvPr/>
          </p:nvSpPr>
          <p:spPr>
            <a:xfrm>
              <a:off x="5022375" y="4650793"/>
              <a:ext cx="1337481" cy="745219"/>
            </a:xfrm>
            <a:prstGeom prst="roundRect">
              <a:avLst/>
            </a:pr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Track </a:t>
              </a:r>
              <a:r>
                <a:rPr lang="en-US" sz="2000" b="1" dirty="0" err="1">
                  <a:solidFill>
                    <a:srgbClr val="FF0000"/>
                  </a:solidFill>
                </a:rPr>
                <a:t>reco</a:t>
              </a:r>
              <a:r>
                <a:rPr lang="en-US" sz="2000" b="1" dirty="0">
                  <a:solidFill>
                    <a:srgbClr val="FF0000"/>
                  </a:solidFill>
                </a:rPr>
                <a:t> (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</a:t>
              </a:r>
              <a:r>
                <a:rPr lang="en-US" sz="2000" b="1" dirty="0">
                  <a:solidFill>
                    <a:srgbClr val="FF0000"/>
                  </a:solidFill>
                </a:rPr>
                <a:t>1-3 s)</a:t>
              </a: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4647063" y="5032755"/>
              <a:ext cx="375314" cy="1364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umetto 1 15"/>
          <p:cNvSpPr/>
          <p:nvPr/>
        </p:nvSpPr>
        <p:spPr>
          <a:xfrm>
            <a:off x="1504089" y="3181734"/>
            <a:ext cx="1432587" cy="1071418"/>
          </a:xfrm>
          <a:prstGeom prst="wedgeRectCallout">
            <a:avLst>
              <a:gd name="adj1" fmla="val 56158"/>
              <a:gd name="adj2" fmla="val 894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Time and charge of all PMTs over threshold to the computer farm (100 km away)</a:t>
            </a:r>
          </a:p>
        </p:txBody>
      </p:sp>
      <p:pic>
        <p:nvPicPr>
          <p:cNvPr id="23" name="Segnaposto contenuto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843"/>
            <a:ext cx="1557975" cy="104379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1894"/>
            <a:ext cx="972673" cy="81357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" y="6049244"/>
            <a:ext cx="864861" cy="64355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857"/>
            <a:ext cx="719280" cy="585743"/>
          </a:xfrm>
          <a:prstGeom prst="rect">
            <a:avLst/>
          </a:prstGeom>
        </p:spPr>
      </p:pic>
      <p:sp>
        <p:nvSpPr>
          <p:cNvPr id="29" name="Elaborazione alternativa 28"/>
          <p:cNvSpPr/>
          <p:nvPr/>
        </p:nvSpPr>
        <p:spPr>
          <a:xfrm>
            <a:off x="4116568" y="960438"/>
            <a:ext cx="3508830" cy="5873937"/>
          </a:xfrm>
          <a:prstGeom prst="flowChartAlternateProcess">
            <a:avLst/>
          </a:prstGeom>
          <a:solidFill>
            <a:srgbClr val="D1EE42">
              <a:alpha val="27059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Tasks running in parallel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cxnSp>
        <p:nvCxnSpPr>
          <p:cNvPr id="35" name="Connettore 2 34"/>
          <p:cNvCxnSpPr/>
          <p:nvPr/>
        </p:nvCxnSpPr>
        <p:spPr>
          <a:xfrm flipH="1" flipV="1">
            <a:off x="4714386" y="3261070"/>
            <a:ext cx="0" cy="3204000"/>
          </a:xfrm>
          <a:prstGeom prst="straightConnector1">
            <a:avLst/>
          </a:prstGeom>
          <a:ln w="5715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4227220" y="5016609"/>
            <a:ext cx="50719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o 40"/>
          <p:cNvGrpSpPr/>
          <p:nvPr/>
        </p:nvGrpSpPr>
        <p:grpSpPr>
          <a:xfrm>
            <a:off x="4727315" y="3690496"/>
            <a:ext cx="1736404" cy="745219"/>
            <a:chOff x="4647063" y="4650793"/>
            <a:chExt cx="1692981" cy="74521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2" name="Rettangolo arrotondato 41"/>
            <p:cNvSpPr/>
            <p:nvPr/>
          </p:nvSpPr>
          <p:spPr>
            <a:xfrm>
              <a:off x="5002563" y="4650793"/>
              <a:ext cx="1337481" cy="7452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Shower </a:t>
              </a:r>
              <a:r>
                <a:rPr lang="en-US" sz="2000" b="1" dirty="0" err="1">
                  <a:solidFill>
                    <a:srgbClr val="FF0000"/>
                  </a:solidFill>
                </a:rPr>
                <a:t>reco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(2-3 s)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Connettore 2 42"/>
            <p:cNvCxnSpPr/>
            <p:nvPr/>
          </p:nvCxnSpPr>
          <p:spPr>
            <a:xfrm>
              <a:off x="4647063" y="5032755"/>
              <a:ext cx="375314" cy="1364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3"/>
          <p:cNvGrpSpPr/>
          <p:nvPr/>
        </p:nvGrpSpPr>
        <p:grpSpPr>
          <a:xfrm>
            <a:off x="4706995" y="1806882"/>
            <a:ext cx="2209613" cy="1073649"/>
            <a:chOff x="4996161" y="4226209"/>
            <a:chExt cx="1337481" cy="2285146"/>
          </a:xfrm>
          <a:solidFill>
            <a:srgbClr val="FFC000"/>
          </a:solidFill>
        </p:grpSpPr>
        <p:sp>
          <p:nvSpPr>
            <p:cNvPr id="45" name="Rettangolo arrotondato 44"/>
            <p:cNvSpPr/>
            <p:nvPr/>
          </p:nvSpPr>
          <p:spPr>
            <a:xfrm>
              <a:off x="4996161" y="4226209"/>
              <a:ext cx="1337481" cy="1631841"/>
            </a:xfrm>
            <a:prstGeom prst="roundRect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Online Calibration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(charge, time, positioning)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Connettore 2 45"/>
            <p:cNvCxnSpPr/>
            <p:nvPr/>
          </p:nvCxnSpPr>
          <p:spPr>
            <a:xfrm flipH="1">
              <a:off x="5596300" y="5901297"/>
              <a:ext cx="0" cy="61005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/>
          <p:cNvGrpSpPr/>
          <p:nvPr/>
        </p:nvGrpSpPr>
        <p:grpSpPr>
          <a:xfrm>
            <a:off x="4706995" y="4495596"/>
            <a:ext cx="1736404" cy="745219"/>
            <a:chOff x="4647063" y="4650793"/>
            <a:chExt cx="1692981" cy="74521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ttangolo arrotondato 50"/>
            <p:cNvSpPr/>
            <p:nvPr/>
          </p:nvSpPr>
          <p:spPr>
            <a:xfrm>
              <a:off x="5002563" y="4650793"/>
              <a:ext cx="1337481" cy="74521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SN </a:t>
              </a:r>
              <a:r>
                <a:rPr lang="en-US" sz="1400" b="1" dirty="0">
                  <a:solidFill>
                    <a:srgbClr val="FF0000"/>
                  </a:solidFill>
                </a:rPr>
                <a:t>identification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Connettore 2 51"/>
            <p:cNvCxnSpPr/>
            <p:nvPr/>
          </p:nvCxnSpPr>
          <p:spPr>
            <a:xfrm>
              <a:off x="4647063" y="5032755"/>
              <a:ext cx="375314" cy="1364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/>
          <p:cNvGrpSpPr/>
          <p:nvPr/>
        </p:nvGrpSpPr>
        <p:grpSpPr>
          <a:xfrm>
            <a:off x="4714386" y="5275262"/>
            <a:ext cx="1736404" cy="745219"/>
            <a:chOff x="4647063" y="4650793"/>
            <a:chExt cx="1692981" cy="74521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Rettangolo arrotondato 53"/>
            <p:cNvSpPr/>
            <p:nvPr/>
          </p:nvSpPr>
          <p:spPr>
            <a:xfrm>
              <a:off x="5002563" y="4650793"/>
              <a:ext cx="1337481" cy="745219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Data </a:t>
              </a:r>
              <a:r>
                <a:rPr lang="en-US" b="1" dirty="0">
                  <a:solidFill>
                    <a:srgbClr val="FF0000"/>
                  </a:solidFill>
                </a:rPr>
                <a:t>monitoring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Connettore 2 54"/>
            <p:cNvCxnSpPr/>
            <p:nvPr/>
          </p:nvCxnSpPr>
          <p:spPr>
            <a:xfrm>
              <a:off x="4647063" y="5032755"/>
              <a:ext cx="375314" cy="1364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o 55"/>
          <p:cNvGrpSpPr/>
          <p:nvPr/>
        </p:nvGrpSpPr>
        <p:grpSpPr>
          <a:xfrm>
            <a:off x="4699824" y="6053278"/>
            <a:ext cx="1736404" cy="745219"/>
            <a:chOff x="4647063" y="4650793"/>
            <a:chExt cx="1692981" cy="74521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7" name="Rettangolo arrotondato 56"/>
            <p:cNvSpPr/>
            <p:nvPr/>
          </p:nvSpPr>
          <p:spPr>
            <a:xfrm>
              <a:off x="5002563" y="4650793"/>
              <a:ext cx="1337481" cy="745219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“L0” buffering</a:t>
              </a:r>
            </a:p>
          </p:txBody>
        </p:sp>
        <p:cxnSp>
          <p:nvCxnSpPr>
            <p:cNvPr id="58" name="Connettore 2 57"/>
            <p:cNvCxnSpPr/>
            <p:nvPr/>
          </p:nvCxnSpPr>
          <p:spPr>
            <a:xfrm>
              <a:off x="4647063" y="5032755"/>
              <a:ext cx="375314" cy="1364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arrotondato 35"/>
          <p:cNvSpPr/>
          <p:nvPr/>
        </p:nvSpPr>
        <p:spPr>
          <a:xfrm>
            <a:off x="7000023" y="3361068"/>
            <a:ext cx="1880332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Alert sending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 1 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618081" y="3424215"/>
            <a:ext cx="577784" cy="532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007414" y="4495596"/>
            <a:ext cx="1880332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Online searches</a:t>
            </a:r>
          </a:p>
        </p:txBody>
      </p:sp>
      <p:sp>
        <p:nvSpPr>
          <p:cNvPr id="39" name="Ovale 38"/>
          <p:cNvSpPr/>
          <p:nvPr/>
        </p:nvSpPr>
        <p:spPr>
          <a:xfrm>
            <a:off x="6618081" y="4596789"/>
            <a:ext cx="577784" cy="5325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6336" y="857053"/>
            <a:ext cx="363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Online, calibrated, alert within 5 s, median angular resolution 0.1-0.2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</p:txBody>
      </p:sp>
      <p:pic>
        <p:nvPicPr>
          <p:cNvPr id="4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03" y="86538"/>
            <a:ext cx="585267" cy="58526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8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6" grpId="0" animBg="1"/>
      <p:bldP spid="37" grpId="0" animBg="1"/>
      <p:bldP spid="4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Papers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do not have papers on synergies with THESEUS. </a:t>
            </a:r>
          </a:p>
          <a:p>
            <a:r>
              <a:rPr lang="en-US" sz="2400" dirty="0"/>
              <a:t>The present generation of neutrino telescope in the Mediterranean Sea (ANTARES) has studied possible correlation between X-ray satellites </a:t>
            </a:r>
          </a:p>
          <a:p>
            <a:pPr lvl="1"/>
            <a:r>
              <a:rPr lang="en-US" sz="2000" dirty="0"/>
              <a:t>Galactic X-ray binaries in: </a:t>
            </a:r>
            <a:r>
              <a:rPr lang="en-US" sz="2000" b="1" dirty="0"/>
              <a:t>JCAP04(2017)019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flaring blazars in: </a:t>
            </a:r>
            <a:r>
              <a:rPr lang="en-US" sz="2000" b="1" dirty="0"/>
              <a:t>Astroparticle Physics 36 (2012) 204–210 </a:t>
            </a:r>
            <a:r>
              <a:rPr lang="en-US" sz="2000" dirty="0"/>
              <a:t>and  </a:t>
            </a:r>
            <a:r>
              <a:rPr lang="en-US" sz="2000" b="1" dirty="0"/>
              <a:t>JCAP 1512 (2015) 12, 014   </a:t>
            </a:r>
            <a:endParaRPr lang="en-US" sz="2000" dirty="0"/>
          </a:p>
          <a:p>
            <a:pPr lvl="1"/>
            <a:r>
              <a:rPr lang="en-US" sz="2000" dirty="0"/>
              <a:t>Methods for X-ray early follow-up of neutrino alerts are described in </a:t>
            </a:r>
            <a:r>
              <a:rPr lang="en-US" sz="2000" b="1" dirty="0"/>
              <a:t>JCAP02(2016)062</a:t>
            </a:r>
            <a:r>
              <a:rPr lang="en-US" sz="2000" dirty="0"/>
              <a:t> .</a:t>
            </a:r>
            <a:endParaRPr lang="it-IT" sz="2000" dirty="0"/>
          </a:p>
          <a:p>
            <a:r>
              <a:rPr lang="en-US" sz="2400" dirty="0"/>
              <a:t>The generalities of the ANTARES telescope neutrino alert system (that is the prototype of the KM3NeT one) is in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 err="1"/>
              <a:t>Astropart.Phys</a:t>
            </a:r>
            <a:r>
              <a:rPr lang="en-US" sz="2000" b="1" dirty="0"/>
              <a:t>. 35 (2012) 530-536</a:t>
            </a:r>
            <a:endParaRPr lang="en-US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31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ca free Vector"/>
          <p:cNvPicPr>
            <a:picLocks noChangeAspect="1" noChangeArrowheads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2219" y="2335086"/>
            <a:ext cx="2058371" cy="10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ee original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4870">
            <a:off x="7341642" y="977143"/>
            <a:ext cx="2788808" cy="27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ee original image"/>
          <p:cNvPicPr>
            <a:picLocks noChangeAspect="1" noChangeArrowheads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686">
            <a:off x="7812678" y="4751835"/>
            <a:ext cx="1304472" cy="9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ca free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6417" y="3881863"/>
            <a:ext cx="2238583" cy="11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864541" y="1018496"/>
            <a:ext cx="7650809" cy="5513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000" b="1" dirty="0">
                <a:latin typeface="Symbol" panose="05050102010706020507" pitchFamily="18" charset="2"/>
              </a:rPr>
              <a:t>n</a:t>
            </a:r>
            <a:r>
              <a:rPr lang="en-GB" altLang="en-US" sz="2000" dirty="0">
                <a:latin typeface="Symbol" panose="05050102010706020507" pitchFamily="18" charset="2"/>
              </a:rPr>
              <a:t> </a:t>
            </a:r>
            <a:r>
              <a:rPr lang="en-GB" altLang="en-US" sz="2000" dirty="0"/>
              <a:t>astronomy is on its way to increased sensitivity and  full sky coverage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000" b="1" dirty="0">
                <a:latin typeface="Symbol" panose="05050102010706020507" pitchFamily="18" charset="2"/>
              </a:rPr>
              <a:t>n</a:t>
            </a:r>
            <a:r>
              <a:rPr lang="en-GB" altLang="en-US" sz="2000" dirty="0">
                <a:latin typeface="Symbol" panose="05050102010706020507" pitchFamily="18" charset="2"/>
              </a:rPr>
              <a:t> </a:t>
            </a:r>
            <a:r>
              <a:rPr lang="en-GB" altLang="en-US" sz="2000" dirty="0"/>
              <a:t>are an indispensable ingredient of multi-messenger astronomy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000" b="1" dirty="0">
                <a:latin typeface="Symbol" panose="05050102010706020507" pitchFamily="18" charset="2"/>
              </a:rPr>
              <a:t>n  </a:t>
            </a:r>
            <a:r>
              <a:rPr lang="en-GB" altLang="en-US" sz="2000" dirty="0"/>
              <a:t>telescopes: opportunities for precision measurements in </a:t>
            </a:r>
            <a:r>
              <a:rPr lang="en-GB" altLang="en-US" sz="2000" b="1" dirty="0">
                <a:latin typeface="Symbol" panose="05050102010706020507" pitchFamily="18" charset="2"/>
              </a:rPr>
              <a:t>n </a:t>
            </a:r>
            <a:r>
              <a:rPr lang="en-GB" altLang="en-US" sz="2000" dirty="0"/>
              <a:t>physics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omic Sans MS"/>
              </a:rPr>
              <a:t>ANTARES: more than 10 years of continuous data taking!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omic Sans MS"/>
              </a:rPr>
              <a:t>KM3NeT: long term (&gt;10 y) survey with 2</a:t>
            </a:r>
            <a:r>
              <a:rPr lang="en-US" sz="2000" dirty="0">
                <a:latin typeface="Symbol" panose="05050102010706020507" pitchFamily="18" charset="2"/>
                <a:cs typeface="Comic Sans MS"/>
              </a:rPr>
              <a:t>p</a:t>
            </a:r>
            <a:r>
              <a:rPr lang="en-US" sz="2000" dirty="0">
                <a:cs typeface="Comic Sans MS"/>
              </a:rPr>
              <a:t> </a:t>
            </a:r>
            <a:r>
              <a:rPr lang="en-US" sz="2000" dirty="0" err="1">
                <a:cs typeface="Comic Sans MS"/>
              </a:rPr>
              <a:t>sr</a:t>
            </a:r>
            <a:r>
              <a:rPr lang="en-US" sz="2000" dirty="0">
                <a:cs typeface="Comic Sans MS"/>
              </a:rPr>
              <a:t> </a:t>
            </a:r>
            <a:r>
              <a:rPr lang="en-US" sz="2000" dirty="0" err="1">
                <a:cs typeface="Comic Sans MS"/>
              </a:rPr>
              <a:t>FoV</a:t>
            </a:r>
            <a:r>
              <a:rPr lang="en-US" sz="2000" dirty="0">
                <a:cs typeface="Comic Sans MS"/>
              </a:rPr>
              <a:t> with angular resolution </a:t>
            </a:r>
            <a:r>
              <a:rPr lang="en-US" sz="2000" dirty="0">
                <a:cs typeface="Comic Sans MS"/>
                <a:sym typeface="Symbol" panose="05050102010706020507" pitchFamily="18" charset="2"/>
              </a:rPr>
              <a:t>0.2</a:t>
            </a:r>
            <a:r>
              <a:rPr lang="en-US" sz="2000" baseline="30000" dirty="0">
                <a:cs typeface="Comic Sans MS"/>
                <a:sym typeface="Symbol" panose="05050102010706020507" pitchFamily="18" charset="2"/>
              </a:rPr>
              <a:t>o</a:t>
            </a:r>
            <a:r>
              <a:rPr lang="en-US" sz="2000" dirty="0">
                <a:cs typeface="Comic Sans MS"/>
                <a:sym typeface="Symbol" panose="05050102010706020507" pitchFamily="18" charset="2"/>
              </a:rPr>
              <a:t> </a:t>
            </a:r>
            <a:r>
              <a:rPr lang="en-US" sz="2000" dirty="0">
                <a:cs typeface="Comic Sans MS"/>
              </a:rPr>
              <a:t>and </a:t>
            </a:r>
            <a:r>
              <a:rPr lang="en-US" sz="2000" dirty="0">
                <a:cs typeface="Comic Sans MS"/>
                <a:sym typeface="Symbol" panose="05050102010706020507" pitchFamily="18" charset="2"/>
              </a:rPr>
              <a:t></a:t>
            </a:r>
            <a:r>
              <a:rPr lang="en-US" sz="2000" dirty="0">
                <a:cs typeface="Comic Sans MS"/>
              </a:rPr>
              <a:t>100%  duty cycle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omic Sans MS"/>
              </a:rPr>
              <a:t>ANTARES and KM3NeT a</a:t>
            </a:r>
            <a:r>
              <a:rPr lang="en-US" sz="2000" dirty="0"/>
              <a:t>ctive multi-messenger program: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- Neutrino alerts distribution, participation to GCN and AMON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- External alerts reception, prompt analysis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- Offline multi-messenger analysis.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- Combined analyses with IceCube.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Best practice and multi-messenger collaborations ported from ANTARES to KM3NeT!</a:t>
            </a:r>
            <a:r>
              <a:rPr lang="en-GB" altLang="en-US" sz="20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>
              <a:cs typeface="Comic Sans MS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/>
          <a:lstStyle/>
          <a:p>
            <a:r>
              <a:rPr lang="en-GB" dirty="0"/>
              <a:t>Summary and Perspectives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03" y="86538"/>
            <a:ext cx="585267" cy="585267"/>
          </a:xfrm>
          <a:prstGeom prst="rect">
            <a:avLst/>
          </a:prstGeom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94" y="9411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isultati immagini per neutri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02" y="145171"/>
            <a:ext cx="48184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Spurio: Neutrino Telescopes and THESEUS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0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1" y="1066899"/>
            <a:ext cx="3456383" cy="2844000"/>
          </a:xfrm>
          <a:prstGeom prst="rect">
            <a:avLst/>
          </a:prstGeom>
        </p:spPr>
      </p:pic>
      <p:pic>
        <p:nvPicPr>
          <p:cNvPr id="26" name="Picture 3" descr="antares-pub"/>
          <p:cNvPicPr>
            <a:picLocks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63" y="821809"/>
            <a:ext cx="1810299" cy="137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61" y="-27865"/>
            <a:ext cx="1422826" cy="19505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Neutrino </a:t>
            </a:r>
            <a:r>
              <a:rPr lang="it-IT" dirty="0" err="1"/>
              <a:t>telescopes</a:t>
            </a:r>
            <a:r>
              <a:rPr lang="it-IT" dirty="0"/>
              <a:t>. </a:t>
            </a:r>
            <a:r>
              <a:rPr lang="it-IT" dirty="0" err="1"/>
              <a:t>Where</a:t>
            </a:r>
            <a:r>
              <a:rPr lang="it-IT" dirty="0"/>
              <a:t> …</a:t>
            </a: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7" cstate="print">
            <a:lum brigh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9960"/>
            <a:ext cx="7939088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7234238" y="2056235"/>
            <a:ext cx="71437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5194300" y="6247235"/>
            <a:ext cx="71438" cy="76200"/>
          </a:xfrm>
          <a:prstGeom prst="ellipse">
            <a:avLst/>
          </a:prstGeom>
          <a:solidFill>
            <a:srgbClr val="F9630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5335588" y="2513435"/>
            <a:ext cx="6985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941734" y="5939783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9900"/>
                </a:solidFill>
                <a:latin typeface="Arial" charset="0"/>
                <a:cs typeface="Arial" charset="0"/>
              </a:rPr>
              <a:t>IceCube</a:t>
            </a:r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5518646" y="2720008"/>
            <a:ext cx="6985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6871445" y="215307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b="1" dirty="0">
                <a:solidFill>
                  <a:srgbClr val="FF9900"/>
                </a:solidFill>
                <a:latin typeface="Arial" charset="0"/>
                <a:cs typeface="Arial" charset="0"/>
              </a:rPr>
              <a:t>GVD</a:t>
            </a:r>
            <a:endParaRPr lang="en-GB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3165220" y="744108"/>
            <a:ext cx="185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ANTARES</a:t>
            </a:r>
          </a:p>
          <a:p>
            <a:pPr eaLnBrk="1" hangingPunct="1"/>
            <a:r>
              <a:rPr lang="it-IT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KM3NeT/ORCA</a:t>
            </a:r>
            <a:endParaRPr lang="en-GB" sz="18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321581" y="613168"/>
            <a:ext cx="2026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000" b="1" dirty="0">
                <a:solidFill>
                  <a:srgbClr val="FF9900"/>
                </a:solidFill>
                <a:latin typeface="Arial" charset="0"/>
                <a:cs typeface="Arial" charset="0"/>
              </a:rPr>
              <a:t>KM3NeT/ARCA</a:t>
            </a:r>
            <a:endParaRPr lang="en-GB" sz="20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>
            <a:off x="4668168" y="2000785"/>
            <a:ext cx="667420" cy="521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5569037" y="1328155"/>
            <a:ext cx="556033" cy="1391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704"/>
          <a:stretch/>
        </p:blipFill>
        <p:spPr bwMode="auto">
          <a:xfrm>
            <a:off x="6722096" y="4933721"/>
            <a:ext cx="2274094" cy="188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49"/>
          <p:cNvSpPr>
            <a:spLocks noChangeShapeType="1"/>
          </p:cNvSpPr>
          <p:nvPr/>
        </p:nvSpPr>
        <p:spPr bwMode="auto">
          <a:xfrm flipH="1">
            <a:off x="5265738" y="5256695"/>
            <a:ext cx="1668462" cy="1048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  <p:pic>
        <p:nvPicPr>
          <p:cNvPr id="1026" name="Picture 2" descr="Risultati immagini per gvd baika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74" y="0"/>
            <a:ext cx="1629481" cy="17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49"/>
          <p:cNvSpPr>
            <a:spLocks noChangeShapeType="1"/>
          </p:cNvSpPr>
          <p:nvPr/>
        </p:nvSpPr>
        <p:spPr bwMode="auto">
          <a:xfrm flipH="1">
            <a:off x="7305674" y="1106540"/>
            <a:ext cx="951745" cy="949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  <p:pic>
        <p:nvPicPr>
          <p:cNvPr id="30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" y="3790711"/>
            <a:ext cx="3438000" cy="28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Spurio: Neutrino Telescopes and THESEUS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8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Symbol" panose="05050102010706020507" pitchFamily="18" charset="2"/>
              </a:rPr>
              <a:t>n </a:t>
            </a:r>
            <a:r>
              <a:rPr lang="en-GB" dirty="0"/>
              <a:t>telescope in the Mediterranean sea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371" y="1020932"/>
            <a:ext cx="8592458" cy="5156031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sz="2400" dirty="0"/>
              <a:t> is the </a:t>
            </a:r>
            <a:r>
              <a:rPr lang="en-GB" sz="2400" dirty="0">
                <a:latin typeface="Symbol" panose="05050102010706020507" pitchFamily="18" charset="2"/>
              </a:rPr>
              <a:t>n </a:t>
            </a:r>
            <a:r>
              <a:rPr lang="en-GB" sz="2400" dirty="0"/>
              <a:t>research infrastructure in the </a:t>
            </a:r>
            <a:r>
              <a:rPr lang="en-GB" sz="2400" dirty="0" err="1"/>
              <a:t>MedSea</a:t>
            </a:r>
            <a:r>
              <a:rPr lang="en-GB" sz="2400" dirty="0"/>
              <a:t> </a:t>
            </a:r>
          </a:p>
          <a:p>
            <a:pPr lvl="1"/>
            <a:r>
              <a:rPr lang="en-GB" sz="2000" dirty="0"/>
              <a:t>	</a:t>
            </a:r>
            <a:r>
              <a:rPr lang="en-GB" sz="1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ARCA</a:t>
            </a:r>
            <a:r>
              <a:rPr lang="en-GB" sz="1400" dirty="0"/>
              <a:t> </a:t>
            </a:r>
            <a:r>
              <a:rPr lang="en-GB" sz="2000" dirty="0"/>
              <a:t>(off shore Capo </a:t>
            </a:r>
            <a:r>
              <a:rPr lang="en-GB" sz="2000" dirty="0" err="1"/>
              <a:t>Passero</a:t>
            </a:r>
            <a:r>
              <a:rPr lang="en-GB" sz="2000" dirty="0"/>
              <a:t>, It @ 3500 m depth) discover and observe high neutrino sources in the Universe </a:t>
            </a:r>
          </a:p>
          <a:p>
            <a:pPr lvl="1"/>
            <a:r>
              <a:rPr lang="en-GB" sz="2000" dirty="0"/>
              <a:t>	</a:t>
            </a:r>
            <a:r>
              <a:rPr lang="en-GB" sz="1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ORCA</a:t>
            </a:r>
            <a:r>
              <a:rPr lang="en-GB" sz="1400" dirty="0"/>
              <a:t> </a:t>
            </a:r>
            <a:r>
              <a:rPr lang="en-GB" sz="2000" dirty="0"/>
              <a:t>(off shore Toulon, Fr @2500 m depth) determine </a:t>
            </a:r>
            <a:r>
              <a:rPr lang="en-GB" sz="2000" dirty="0">
                <a:latin typeface="Symbol" panose="05050102010706020507" pitchFamily="18" charset="2"/>
              </a:rPr>
              <a:t>n</a:t>
            </a:r>
            <a:r>
              <a:rPr lang="en-GB" sz="2000" dirty="0"/>
              <a:t> mass hierarchy </a:t>
            </a:r>
          </a:p>
          <a:p>
            <a:pPr lvl="1"/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                                         </a:t>
            </a:r>
          </a:p>
          <a:p>
            <a:pPr marL="457200" lvl="1" indent="0">
              <a:buNone/>
            </a:pPr>
            <a:r>
              <a:rPr lang="en-GB" sz="2000" dirty="0"/>
              <a:t>                                                                                                                          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1200" dirty="0"/>
          </a:p>
          <a:p>
            <a:r>
              <a:rPr lang="en-GB" sz="2400" dirty="0"/>
              <a:t>Same collaboration, same technology, two installation sites</a:t>
            </a: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M. Spurio: Neutrino Telescopes and THESEUS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234104" y="2504530"/>
            <a:ext cx="2427337" cy="1634107"/>
            <a:chOff x="5231001" y="893772"/>
            <a:chExt cx="2427337" cy="1634107"/>
          </a:xfrm>
        </p:grpSpPr>
        <p:pic>
          <p:nvPicPr>
            <p:cNvPr id="10" name="Picture 13" descr="carte3_eaux_territoria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" t="2762" r="1910" b="3601"/>
            <a:stretch>
              <a:fillRect/>
            </a:stretch>
          </p:blipFill>
          <p:spPr bwMode="auto">
            <a:xfrm>
              <a:off x="5280763" y="893772"/>
              <a:ext cx="2377575" cy="15917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6"/>
            <p:cNvSpPr txBox="1"/>
            <p:nvPr/>
          </p:nvSpPr>
          <p:spPr>
            <a:xfrm>
              <a:off x="5231001" y="2158547"/>
              <a:ext cx="83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2475m</a:t>
              </a:r>
            </a:p>
          </p:txBody>
        </p:sp>
        <p:pic>
          <p:nvPicPr>
            <p:cNvPr id="13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4978" y="1970914"/>
              <a:ext cx="362575" cy="375265"/>
            </a:xfrm>
            <a:prstGeom prst="rect">
              <a:avLst/>
            </a:prstGeom>
          </p:spPr>
        </p:pic>
        <p:sp>
          <p:nvSpPr>
            <p:cNvPr id="15" name="TextBox 61"/>
            <p:cNvSpPr txBox="1"/>
            <p:nvPr/>
          </p:nvSpPr>
          <p:spPr>
            <a:xfrm>
              <a:off x="6750341" y="2104854"/>
              <a:ext cx="729623" cy="369332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eiryo UI" panose="020B0604030504040204"/>
                </a:rPr>
                <a:t>ORCA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5389602" y="2450837"/>
            <a:ext cx="2136696" cy="1634107"/>
            <a:chOff x="5267940" y="2797044"/>
            <a:chExt cx="2390399" cy="1934903"/>
          </a:xfrm>
        </p:grpSpPr>
        <p:pic>
          <p:nvPicPr>
            <p:cNvPr id="9" name="Picture 54" descr="KM3NeT-It-Site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764" y="2797044"/>
              <a:ext cx="2377575" cy="19142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57"/>
            <p:cNvSpPr txBox="1"/>
            <p:nvPr/>
          </p:nvSpPr>
          <p:spPr>
            <a:xfrm>
              <a:off x="5267940" y="4362615"/>
              <a:ext cx="83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3400m</a:t>
              </a: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6821402" y="4308834"/>
              <a:ext cx="768159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ea typeface="Meiryo UI" panose="020B0604030504040204"/>
                </a:rPr>
                <a:t>ARCA</a:t>
              </a:r>
            </a:p>
          </p:txBody>
        </p:sp>
        <p:pic>
          <p:nvPicPr>
            <p:cNvPr id="14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9953" y="4054397"/>
              <a:ext cx="362575" cy="375265"/>
            </a:xfrm>
            <a:prstGeom prst="rect">
              <a:avLst/>
            </a:prstGeom>
          </p:spPr>
        </p:pic>
      </p:grp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/>
          <a:srcRect l="3492" t="26112" r="5555"/>
          <a:stretch/>
        </p:blipFill>
        <p:spPr>
          <a:xfrm>
            <a:off x="15109" y="4786851"/>
            <a:ext cx="9009425" cy="13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The KM3NeT phased approach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M. Spurio: Neutrino Telescopes and THESEUS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010184"/>
              </p:ext>
            </p:extLst>
          </p:nvPr>
        </p:nvGraphicFramePr>
        <p:xfrm>
          <a:off x="222876" y="2126565"/>
          <a:ext cx="7179410" cy="41148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4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8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noProof="0" dirty="0"/>
                        <a:t>PHASE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noProof="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BLOCKS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noProof="0" dirty="0"/>
                        <a:t>PRIMARY</a:t>
                      </a:r>
                      <a:r>
                        <a:rPr lang="en-US" sz="1800" baseline="0" noProof="0" dirty="0"/>
                        <a:t> DELIVERABLES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noProof="0" dirty="0"/>
                        <a:t>FUNDS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1</a:t>
                      </a:r>
                      <a:endParaRPr lang="en-US" sz="1800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0.2</a:t>
                      </a: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Proof of feasibility and first science 24 </a:t>
                      </a:r>
                      <a:r>
                        <a:rPr lang="en-US" sz="1600" b="1" kern="1200" baseline="0" noProof="0" dirty="0">
                          <a:solidFill>
                            <a:schemeClr val="dk1"/>
                          </a:solidFill>
                          <a:latin typeface="Meiryo UI" panose="020B0604030504040204"/>
                          <a:ea typeface="+mn-ea"/>
                          <a:cs typeface="+mn-cs"/>
                        </a:rPr>
                        <a:t>ARCA</a:t>
                      </a:r>
                      <a:r>
                        <a:rPr lang="en-US" sz="1800" kern="1200" baseline="0" noProof="0" dirty="0"/>
                        <a:t> + 6 </a:t>
                      </a:r>
                      <a:r>
                        <a:rPr lang="en-US" sz="1600" b="1" kern="1200" baseline="0" noProof="0" dirty="0">
                          <a:solidFill>
                            <a:schemeClr val="dk1"/>
                          </a:solidFill>
                          <a:latin typeface="Meiryo UI" panose="020B0604030504040204"/>
                          <a:ea typeface="+mn-ea"/>
                          <a:cs typeface="+mn-cs"/>
                        </a:rPr>
                        <a:t>ORCA</a:t>
                      </a:r>
                      <a:r>
                        <a:rPr lang="en-US" sz="1800" kern="1200" baseline="0" noProof="0" dirty="0"/>
                        <a:t> strings </a:t>
                      </a:r>
                      <a:endParaRPr lang="en-US" sz="1800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Fully funded</a:t>
                      </a:r>
                      <a:endParaRPr lang="en-US" sz="1800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2</a:t>
                      </a:r>
                      <a:endParaRPr lang="en-US" sz="1800" i="1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2+1</a:t>
                      </a:r>
                      <a:endParaRPr lang="en-US" sz="1800" i="1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All flavor</a:t>
                      </a:r>
                      <a:r>
                        <a:rPr lang="en-US" sz="1800" kern="1200" baseline="0" noProof="0" dirty="0">
                          <a:latin typeface="Symbol" panose="05050102010706020507" pitchFamily="18" charset="2"/>
                        </a:rPr>
                        <a:t> n </a:t>
                      </a:r>
                      <a:r>
                        <a:rPr lang="en-US" sz="1800" kern="1200" baseline="0" noProof="0" dirty="0"/>
                        <a:t>physics and astronomy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2 x 115 </a:t>
                      </a:r>
                      <a:r>
                        <a:rPr lang="en-US" sz="1600" b="1" kern="1200" baseline="0" noProof="0" dirty="0">
                          <a:solidFill>
                            <a:schemeClr val="dk1"/>
                          </a:solidFill>
                          <a:latin typeface="Meiryo UI" panose="020B0604030504040204"/>
                          <a:ea typeface="+mn-ea"/>
                          <a:cs typeface="+mn-cs"/>
                        </a:rPr>
                        <a:t>ARCA</a:t>
                      </a:r>
                      <a:r>
                        <a:rPr lang="en-US" sz="1800" kern="1200" baseline="0" noProof="0" dirty="0"/>
                        <a:t> strings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x 115 </a:t>
                      </a:r>
                      <a:r>
                        <a:rPr lang="en-US" sz="1600" b="1" kern="1200" baseline="0" noProof="0" dirty="0">
                          <a:solidFill>
                            <a:schemeClr val="dk1"/>
                          </a:solidFill>
                          <a:latin typeface="Meiryo UI" panose="020B0604030504040204"/>
                          <a:ea typeface="+mn-ea"/>
                          <a:cs typeface="+mn-cs"/>
                        </a:rPr>
                        <a:t>ORCA</a:t>
                      </a:r>
                      <a:r>
                        <a:rPr lang="en-US" sz="1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strings</a:t>
                      </a: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In progress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>
                          <a:solidFill>
                            <a:schemeClr val="bg1"/>
                          </a:solidFill>
                        </a:rPr>
                        <a:t>(presently 1/3 available)</a:t>
                      </a: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673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800" noProof="0" dirty="0"/>
                        <a:t>3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6</a:t>
                      </a:r>
                      <a:endParaRPr lang="en-US" sz="1800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Astronomy including Galactic sources</a:t>
                      </a:r>
                      <a:endParaRPr lang="en-US" sz="1800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/>
                        <a:t>Next step</a:t>
                      </a:r>
                      <a:endParaRPr lang="en-US" sz="1800" kern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80" y="0"/>
            <a:ext cx="2173720" cy="30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742950" y="919628"/>
            <a:ext cx="6227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LoI</a:t>
            </a:r>
            <a:r>
              <a:rPr lang="en-GB" sz="2000" dirty="0"/>
              <a:t>: </a:t>
            </a:r>
            <a:r>
              <a:rPr lang="en-GB" sz="2000" i="1" dirty="0"/>
              <a:t>J. Phys. G</a:t>
            </a:r>
            <a:r>
              <a:rPr lang="en-GB" sz="2000" dirty="0"/>
              <a:t>, </a:t>
            </a:r>
            <a:r>
              <a:rPr lang="en-GB" sz="2000" b="1" dirty="0"/>
              <a:t>43</a:t>
            </a:r>
            <a:r>
              <a:rPr lang="en-GB" sz="2000" dirty="0"/>
              <a:t> (2016) 084001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H2020: funds to prepare the ERIC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process to build the </a:t>
            </a:r>
            <a:r>
              <a:rPr lang="it-IT" sz="20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sz="2000" dirty="0"/>
              <a:t> ERIC is in progress</a:t>
            </a:r>
          </a:p>
        </p:txBody>
      </p:sp>
      <p:pic>
        <p:nvPicPr>
          <p:cNvPr id="9" name="Picture 6" descr="mage result for book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60" y="919628"/>
            <a:ext cx="325877" cy="3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and timelines for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dirty="0"/>
              <a:t>-telescopes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977390"/>
            <a:ext cx="7886700" cy="5554039"/>
          </a:xfrm>
        </p:spPr>
        <p:txBody>
          <a:bodyPr>
            <a:normAutofit fontScale="62500" lnSpcReduction="20000"/>
          </a:bodyPr>
          <a:lstStyle/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ANTARES: </a:t>
            </a:r>
            <a:r>
              <a:rPr lang="en-US" sz="3200" dirty="0"/>
              <a:t>no superposition with THESEUS (end: </a:t>
            </a:r>
            <a:r>
              <a:rPr lang="en-US" sz="3200" dirty="0">
                <a:sym typeface="Symbol" panose="05050102010706020507" pitchFamily="18" charset="2"/>
              </a:rPr>
              <a:t>2021)</a:t>
            </a:r>
            <a:endParaRPr lang="en-US" sz="3200" dirty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KM3NeT/ARCA</a:t>
            </a:r>
            <a:r>
              <a:rPr lang="en-US" sz="3200" dirty="0"/>
              <a:t>: Phase 1 with &gt;24 detector lines in construction. The detector is modular (it can work also during the construction phase).</a:t>
            </a:r>
            <a:endParaRPr lang="it-IT" sz="3200" dirty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Funding in progress for </a:t>
            </a:r>
            <a:r>
              <a:rPr lang="en-US" sz="3200" b="1" dirty="0"/>
              <a:t>KM3NeT/ARCA Phase 2 </a:t>
            </a:r>
            <a:r>
              <a:rPr lang="en-US" sz="3200" dirty="0"/>
              <a:t>(2 blocks of 115 strings, more than 3 times the present IceCube sensitivity in the neutrino energy range 0.1 </a:t>
            </a:r>
            <a:r>
              <a:rPr lang="en-US" sz="3200" dirty="0" err="1"/>
              <a:t>TeV</a:t>
            </a:r>
            <a:r>
              <a:rPr lang="en-US" sz="3200" dirty="0"/>
              <a:t>- 1 </a:t>
            </a:r>
            <a:r>
              <a:rPr lang="en-US" sz="3200" dirty="0" err="1"/>
              <a:t>PeV</a:t>
            </a:r>
            <a:r>
              <a:rPr lang="en-US" sz="3200" dirty="0"/>
              <a:t>). </a:t>
            </a:r>
            <a:r>
              <a:rPr lang="en-US" sz="3200" b="1" dirty="0"/>
              <a:t>Operation (with at least 1 block) in </a:t>
            </a:r>
            <a:r>
              <a:rPr lang="en-US" sz="3200" b="1" dirty="0">
                <a:sym typeface="Symbol" panose="05050102010706020507" pitchFamily="18" charset="2"/>
              </a:rPr>
              <a:t></a:t>
            </a:r>
            <a:r>
              <a:rPr lang="en-US" sz="3200" b="1" dirty="0"/>
              <a:t>2025 for more than 10 year</a:t>
            </a:r>
            <a:r>
              <a:rPr lang="en-US" sz="3200" dirty="0"/>
              <a:t>. Golden channel (angular resolution) for neutrino telescopes are </a:t>
            </a:r>
            <a:r>
              <a:rPr lang="en-US" sz="3200" dirty="0" err="1"/>
              <a:t>upgoing</a:t>
            </a:r>
            <a:r>
              <a:rPr lang="en-US" sz="3200" dirty="0"/>
              <a:t> events: IceCube has the best sensitivity for the Northern Sky, while KM3NeT for the Southern one. </a:t>
            </a:r>
            <a:r>
              <a:rPr lang="it-IT" sz="3200" dirty="0" err="1"/>
              <a:t>Galactic</a:t>
            </a:r>
            <a:r>
              <a:rPr lang="it-IT" sz="3200" dirty="0"/>
              <a:t> </a:t>
            </a:r>
            <a:r>
              <a:rPr lang="it-IT" sz="3200" dirty="0" err="1"/>
              <a:t>sources</a:t>
            </a:r>
            <a:r>
              <a:rPr lang="it-IT" sz="3200" dirty="0"/>
              <a:t> can be </a:t>
            </a:r>
            <a:r>
              <a:rPr lang="it-IT" sz="3200" dirty="0" err="1"/>
              <a:t>studied</a:t>
            </a:r>
            <a:r>
              <a:rPr lang="it-IT" sz="3200" dirty="0"/>
              <a:t> with </a:t>
            </a:r>
            <a:r>
              <a:rPr lang="it-IT" sz="3200" dirty="0" err="1"/>
              <a:t>unprecedented</a:t>
            </a:r>
            <a:r>
              <a:rPr lang="it-IT" sz="3200" dirty="0"/>
              <a:t> </a:t>
            </a:r>
            <a:r>
              <a:rPr lang="it-IT" sz="3200" dirty="0" err="1"/>
              <a:t>sensitivity</a:t>
            </a:r>
            <a:r>
              <a:rPr lang="it-IT" sz="3200" dirty="0"/>
              <a:t>. </a:t>
            </a:r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IceCube</a:t>
            </a:r>
            <a:r>
              <a:rPr lang="en-US" sz="3200" dirty="0"/>
              <a:t> will continue data taking at the South Pole; a further increase in the number of string possible, with increase of the sensitivity toward high energy (&gt;100 </a:t>
            </a:r>
            <a:r>
              <a:rPr lang="en-US" sz="3200" dirty="0" err="1"/>
              <a:t>TeV</a:t>
            </a:r>
            <a:r>
              <a:rPr lang="en-US" sz="3200" dirty="0"/>
              <a:t>) (until: ?)</a:t>
            </a:r>
            <a:endParaRPr lang="it-IT" sz="3200" dirty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GVD</a:t>
            </a:r>
            <a:r>
              <a:rPr lang="en-US" sz="3200" dirty="0"/>
              <a:t> (a third neutrino detector in the Lake Baikal, Russia) in advanced construction. Performances (energy range measurement, angular resolution) difficult to assess now. 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08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Risultati immagini per neutri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04" y="5630182"/>
            <a:ext cx="428904" cy="4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Shower- and track-like events</a:t>
            </a:r>
            <a:endParaRPr lang="it-IT" dirty="0"/>
          </a:p>
        </p:txBody>
      </p:sp>
      <p:pic>
        <p:nvPicPr>
          <p:cNvPr id="7" name="Picture 6" descr="ani_gold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34" y="869717"/>
            <a:ext cx="4287526" cy="5204511"/>
          </a:xfrm>
          <a:prstGeom prst="rect">
            <a:avLst/>
          </a:prstGeom>
          <a:noFill/>
        </p:spPr>
      </p:pic>
      <p:pic>
        <p:nvPicPr>
          <p:cNvPr id="11" name="Picture 2" descr="Risultati immagini per neutri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04" y="0"/>
            <a:ext cx="683871" cy="6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2071506" y="5284440"/>
            <a:ext cx="2500494" cy="15280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9351">
            <a:off x="989132" y="5713952"/>
            <a:ext cx="1352550" cy="25527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01615" y="954533"/>
            <a:ext cx="437038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Cherenkov photons emitted by charged particles are correlated (space/time)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Event Reconstruction </a:t>
            </a:r>
            <a:r>
              <a:rPr lang="en-US" sz="2000" dirty="0">
                <a:solidFill>
                  <a:prstClr val="black"/>
                </a:solidFill>
              </a:rPr>
              <a:t>based on time-space correlations of fired PMTs (hits) in the PMTs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Tracks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 (</a:t>
            </a:r>
            <a:r>
              <a:rPr lang="en-US" sz="2000" b="1" dirty="0">
                <a:solidFill>
                  <a:prstClr val="black"/>
                </a:solidFill>
              </a:rPr>
              <a:t>CC </a:t>
            </a:r>
            <a:r>
              <a:rPr lang="en-US" sz="2000" b="1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):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Long pattern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Cascades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 (CC </a:t>
            </a:r>
            <a:r>
              <a:rPr lang="en-US" sz="2000" b="1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solidFill>
                  <a:prstClr val="black"/>
                </a:solidFill>
                <a:latin typeface="Calibri Light" panose="020F0302020204030204"/>
              </a:rPr>
              <a:t>e</a:t>
            </a:r>
            <a:r>
              <a:rPr lang="en-US" sz="2000" b="1" dirty="0">
                <a:solidFill>
                  <a:prstClr val="black"/>
                </a:solidFill>
              </a:rPr>
              <a:t>+ NC): </a:t>
            </a:r>
            <a:r>
              <a:rPr lang="en-US" sz="2000" dirty="0">
                <a:solidFill>
                  <a:prstClr val="black"/>
                </a:solidFill>
              </a:rPr>
              <a:t>Short pattern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Neutrino Direction </a:t>
            </a:r>
            <a:r>
              <a:rPr lang="en-US" sz="2000" dirty="0"/>
              <a:t>reconstructed from time-space correlation between </a:t>
            </a:r>
            <a:r>
              <a:rPr lang="en-US" sz="2000" b="1" i="1" dirty="0"/>
              <a:t>hits</a:t>
            </a:r>
            <a:r>
              <a:rPr lang="en-US" sz="2000" dirty="0"/>
              <a:t> produced by Cherenkov photons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Neutrino Energy </a:t>
            </a:r>
            <a:r>
              <a:rPr lang="en-US" sz="2000" dirty="0"/>
              <a:t>reconstructed</a:t>
            </a:r>
            <a:r>
              <a:rPr lang="en-US" sz="2000" b="1" dirty="0"/>
              <a:t> </a:t>
            </a:r>
            <a:r>
              <a:rPr lang="en-US" sz="2000" dirty="0"/>
              <a:t>from signal amplitudes of the detected hits</a:t>
            </a:r>
          </a:p>
        </p:txBody>
      </p:sp>
      <p:sp>
        <p:nvSpPr>
          <p:cNvPr id="20" name="Esplosione 2 19"/>
          <p:cNvSpPr/>
          <p:nvPr/>
        </p:nvSpPr>
        <p:spPr>
          <a:xfrm>
            <a:off x="4532846" y="5043734"/>
            <a:ext cx="338991" cy="38929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Spurio: Neutrino Telescopes and THESEUS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88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0E74B-2436-4392-BB6A-F76B3FE8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KM3NeT/ARCA : tracks reconstruction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53512B-C60E-41B7-8066-36A421E9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7</a:t>
            </a:fld>
            <a:endParaRPr lang="x-none"/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C5813BE2-3469-4C86-A31D-15B62D27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415" y="2227263"/>
            <a:ext cx="4687310" cy="31459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11">
            <a:extLst>
              <a:ext uri="{FF2B5EF4-FFF2-40B4-BE49-F238E27FC236}">
                <a16:creationId xmlns:a16="http://schemas.microsoft.com/office/drawing/2014/main" id="{CD585629-6C9B-443D-B0AB-81736010EEDE}"/>
              </a:ext>
            </a:extLst>
          </p:cNvPr>
          <p:cNvSpPr txBox="1"/>
          <p:nvPr/>
        </p:nvSpPr>
        <p:spPr>
          <a:xfrm rot="2141071">
            <a:off x="5431145" y="4079948"/>
            <a:ext cx="115942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ν-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μ angle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A14D3FF-E2DD-4993-AF19-1FF534363C7A}"/>
              </a:ext>
            </a:extLst>
          </p:cNvPr>
          <p:cNvSpPr/>
          <p:nvPr/>
        </p:nvSpPr>
        <p:spPr>
          <a:xfrm>
            <a:off x="6660279" y="2913802"/>
            <a:ext cx="220965" cy="157153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3FC72277-1A87-49DA-BF61-129968C3842F}"/>
              </a:ext>
            </a:extLst>
          </p:cNvPr>
          <p:cNvSpPr/>
          <p:nvPr/>
        </p:nvSpPr>
        <p:spPr>
          <a:xfrm>
            <a:off x="6660279" y="2625772"/>
            <a:ext cx="220965" cy="157153"/>
          </a:xfrm>
          <a:prstGeom prst="rect">
            <a:avLst/>
          </a:prstGeom>
          <a:solidFill>
            <a:srgbClr val="B7DE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8D097-1052-43BB-A9DD-5F038460975F}"/>
              </a:ext>
            </a:extLst>
          </p:cNvPr>
          <p:cNvSpPr txBox="1"/>
          <p:nvPr/>
        </p:nvSpPr>
        <p:spPr>
          <a:xfrm>
            <a:off x="6877504" y="2496043"/>
            <a:ext cx="83186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 sigma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AE463EF1-E305-41FE-9005-D84646250BA4}"/>
              </a:ext>
            </a:extLst>
          </p:cNvPr>
          <p:cNvSpPr txBox="1"/>
          <p:nvPr/>
        </p:nvSpPr>
        <p:spPr>
          <a:xfrm>
            <a:off x="6884115" y="2803929"/>
            <a:ext cx="51069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90%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93B7797-C924-47F8-A52E-D4B751A50611}"/>
              </a:ext>
            </a:extLst>
          </p:cNvPr>
          <p:cNvSpPr txBox="1"/>
          <p:nvPr/>
        </p:nvSpPr>
        <p:spPr>
          <a:xfrm>
            <a:off x="245604" y="2204865"/>
            <a:ext cx="30302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Excellent resolution due to </a:t>
            </a:r>
            <a:br>
              <a:rPr lang="en-US" dirty="0"/>
            </a:br>
            <a:r>
              <a:rPr lang="en-US" dirty="0"/>
              <a:t>good water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Physics limited &lt; 10 </a:t>
            </a:r>
            <a:r>
              <a:rPr lang="en-US" dirty="0" err="1"/>
              <a:t>TeV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0.1 degree at 100 </a:t>
            </a:r>
            <a:r>
              <a:rPr lang="en-US" dirty="0" err="1"/>
              <a:t>TeV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0.05 degree at 100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E29A45-17C3-485E-8635-B8B63378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9" y="2143003"/>
            <a:ext cx="5043797" cy="344623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E3C827A-6257-43F5-B62B-135203AB8B66}"/>
              </a:ext>
            </a:extLst>
          </p:cNvPr>
          <p:cNvSpPr/>
          <p:nvPr/>
        </p:nvSpPr>
        <p:spPr>
          <a:xfrm>
            <a:off x="5076057" y="2198726"/>
            <a:ext cx="2318751" cy="22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F8AD136-F2AE-41BF-BC8D-43AF59F9A52B}"/>
              </a:ext>
            </a:extLst>
          </p:cNvPr>
          <p:cNvSpPr txBox="1"/>
          <p:nvPr/>
        </p:nvSpPr>
        <p:spPr>
          <a:xfrm>
            <a:off x="4783478" y="2070725"/>
            <a:ext cx="282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Angular resolution (median)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4AA23BE-2135-4601-80DF-4322C4766135}"/>
              </a:ext>
            </a:extLst>
          </p:cNvPr>
          <p:cNvSpPr txBox="1"/>
          <p:nvPr/>
        </p:nvSpPr>
        <p:spPr>
          <a:xfrm>
            <a:off x="4139953" y="4476210"/>
            <a:ext cx="1566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ν-</a:t>
            </a:r>
            <a:r>
              <a:rPr lang="el-GR" dirty="0">
                <a:solidFill>
                  <a:srgbClr val="FF0000"/>
                </a:solidFill>
              </a:rPr>
              <a:t>μ</a:t>
            </a:r>
            <a:r>
              <a:rPr lang="en-US" dirty="0">
                <a:solidFill>
                  <a:srgbClr val="FF0000"/>
                </a:solidFill>
              </a:rPr>
              <a:t> scattering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angle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33331EED-BDF2-4887-BF43-6DEB2339EF81}"/>
              </a:ext>
            </a:extLst>
          </p:cNvPr>
          <p:cNvCxnSpPr/>
          <p:nvPr/>
        </p:nvCxnSpPr>
        <p:spPr>
          <a:xfrm flipV="1">
            <a:off x="5220073" y="4264613"/>
            <a:ext cx="486143" cy="211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7AB9270-AB2D-498C-8505-78592B1BE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64" y="2143004"/>
            <a:ext cx="3228429" cy="287017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76738C6-5B7B-4B83-A716-90E052134D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349629">
            <a:off x="79986" y="4811760"/>
            <a:ext cx="1204838" cy="83887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kstvak 14"/>
          <p:cNvSpPr txBox="1"/>
          <p:nvPr/>
        </p:nvSpPr>
        <p:spPr>
          <a:xfrm>
            <a:off x="1010128" y="5114253"/>
            <a:ext cx="23310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Reconstruction uses time</a:t>
            </a:r>
          </a:p>
          <a:p>
            <a:r>
              <a:rPr lang="en-GB" sz="1050" dirty="0"/>
              <a:t>Profile vs distance and PMT orientation</a:t>
            </a: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65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B74C6B3-0DE6-4C7A-9E04-F039944A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192688" cy="40702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15A01E-5BDA-45D6-B141-686FD315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KM3NeT/ARCA : Showers reconstruction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5087AE-E639-4A5C-A71D-25B50276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8</a:t>
            </a:fld>
            <a:endParaRPr lang="x-none"/>
          </a:p>
        </p:txBody>
      </p:sp>
      <p:sp>
        <p:nvSpPr>
          <p:cNvPr id="3" name="Oval 2"/>
          <p:cNvSpPr/>
          <p:nvPr/>
        </p:nvSpPr>
        <p:spPr>
          <a:xfrm>
            <a:off x="4863509" y="5361785"/>
            <a:ext cx="144016" cy="15841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/>
          <p:cNvSpPr/>
          <p:nvPr/>
        </p:nvSpPr>
        <p:spPr>
          <a:xfrm>
            <a:off x="4899513" y="56291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27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goal of Neutrino Telescopes (</a:t>
            </a:r>
            <a:r>
              <a:rPr lang="en-US" dirty="0" err="1"/>
              <a:t>NuTel</a:t>
            </a:r>
            <a:r>
              <a:rPr lang="en-US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886" y="1020932"/>
            <a:ext cx="8548914" cy="5156031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1" dirty="0">
                <a:solidFill>
                  <a:srgbClr val="FF0000"/>
                </a:solidFill>
              </a:rPr>
              <a:t>Task/</a:t>
            </a:r>
            <a:r>
              <a:rPr lang="it-IT" sz="2000" b="1" dirty="0" err="1">
                <a:solidFill>
                  <a:srgbClr val="FF0000"/>
                </a:solidFill>
              </a:rPr>
              <a:t>deliverables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needed</a:t>
            </a:r>
            <a:r>
              <a:rPr lang="it-IT" sz="2000" b="1" dirty="0">
                <a:solidFill>
                  <a:srgbClr val="FF0000"/>
                </a:solidFill>
              </a:rPr>
              <a:t> to </a:t>
            </a:r>
            <a:r>
              <a:rPr lang="it-IT" sz="2000" b="1" dirty="0" err="1">
                <a:solidFill>
                  <a:srgbClr val="FF0000"/>
                </a:solidFill>
              </a:rPr>
              <a:t>quantify</a:t>
            </a:r>
            <a:r>
              <a:rPr lang="it-IT" sz="2000" b="1" dirty="0">
                <a:solidFill>
                  <a:srgbClr val="FF0000"/>
                </a:solidFill>
              </a:rPr>
              <a:t> and </a:t>
            </a:r>
            <a:r>
              <a:rPr lang="it-IT" sz="2000" b="1" dirty="0" err="1">
                <a:solidFill>
                  <a:srgbClr val="FF0000"/>
                </a:solidFill>
              </a:rPr>
              <a:t>describe</a:t>
            </a:r>
            <a:r>
              <a:rPr lang="it-IT" sz="2000" b="1" dirty="0">
                <a:solidFill>
                  <a:srgbClr val="FF0000"/>
                </a:solidFill>
              </a:rPr>
              <a:t> the THESEUS </a:t>
            </a:r>
            <a:r>
              <a:rPr lang="it-IT" sz="2000" b="1" dirty="0" err="1">
                <a:solidFill>
                  <a:srgbClr val="FF0000"/>
                </a:solidFill>
              </a:rPr>
              <a:t>synergy</a:t>
            </a:r>
            <a:r>
              <a:rPr lang="it-IT" sz="2000" dirty="0"/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/>
              <a:t>NuTel</a:t>
            </a:r>
            <a:r>
              <a:rPr lang="en-US" sz="2000" b="1" dirty="0"/>
              <a:t> are discovery-driven</a:t>
            </a:r>
            <a:r>
              <a:rPr lang="en-US" sz="2000" dirty="0"/>
              <a:t>: cosmic </a:t>
            </a:r>
            <a:r>
              <a:rPr lang="en-US" sz="2000" dirty="0">
                <a:latin typeface="Symbol" panose="05050102010706020507" pitchFamily="18" charset="2"/>
              </a:rPr>
              <a:t>n</a:t>
            </a:r>
            <a:r>
              <a:rPr lang="en-US" sz="2000" dirty="0"/>
              <a:t>’s exist, but we do not know the origin and 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Models foresee enhanced </a:t>
            </a:r>
            <a:r>
              <a:rPr lang="en-US" sz="2000" dirty="0">
                <a:latin typeface="Symbol" panose="05050102010706020507" pitchFamily="18" charset="2"/>
              </a:rPr>
              <a:t>n </a:t>
            </a:r>
            <a:r>
              <a:rPr lang="en-US" sz="2000" dirty="0"/>
              <a:t>emission during </a:t>
            </a:r>
            <a:r>
              <a:rPr lang="en-US" sz="2000" b="1" dirty="0"/>
              <a:t>flaring activities and during hardness transition states in X-ray sources</a:t>
            </a:r>
            <a:r>
              <a:rPr lang="en-US" sz="2000" dirty="0"/>
              <a:t>. Primary targets can be Galactic X-ray binaries composed of a compact object (neutron star or stellar mass black hole candidate) and a companion non-degenerate star; extragalactic flaring blazars; transient flares (GRBs)...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prompt alert/online</a:t>
            </a:r>
            <a:endParaRPr lang="it-IT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NuTel</a:t>
            </a:r>
            <a:r>
              <a:rPr lang="en-US" sz="2000" dirty="0"/>
              <a:t> have almost </a:t>
            </a:r>
            <a:r>
              <a:rPr lang="en-US" sz="2000" b="1" dirty="0"/>
              <a:t>100% duty cycle </a:t>
            </a:r>
            <a:r>
              <a:rPr lang="en-US" sz="2000" dirty="0"/>
              <a:t>and can observe </a:t>
            </a:r>
            <a:r>
              <a:rPr lang="en-US" sz="2000" b="1" dirty="0"/>
              <a:t>2</a:t>
            </a:r>
            <a:r>
              <a:rPr lang="en-US" sz="2000" b="1" dirty="0">
                <a:latin typeface="Symbol" panose="05050102010706020507" pitchFamily="18" charset="2"/>
              </a:rPr>
              <a:t>p</a:t>
            </a:r>
            <a:r>
              <a:rPr lang="en-US" sz="2000" b="1" dirty="0"/>
              <a:t> </a:t>
            </a:r>
            <a:r>
              <a:rPr lang="en-US" sz="2000" b="1" dirty="0" err="1"/>
              <a:t>sr</a:t>
            </a:r>
            <a:r>
              <a:rPr lang="en-US" sz="2000" b="1" dirty="0"/>
              <a:t> </a:t>
            </a:r>
            <a:r>
              <a:rPr lang="en-US" sz="2000" dirty="0"/>
              <a:t>with angular resolution down to 0.1</a:t>
            </a:r>
            <a:r>
              <a:rPr lang="en-US" sz="2000" baseline="30000" dirty="0"/>
              <a:t>o</a:t>
            </a:r>
            <a:r>
              <a:rPr lang="en-US" sz="2000" dirty="0"/>
              <a:t> (and 2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 </a:t>
            </a:r>
            <a:r>
              <a:rPr lang="en-US" sz="2000" dirty="0" err="1"/>
              <a:t>sr</a:t>
            </a:r>
            <a:r>
              <a:rPr lang="en-US" sz="2000" dirty="0"/>
              <a:t> with angular resolution of </a:t>
            </a:r>
            <a:r>
              <a:rPr lang="en-US" sz="2000" dirty="0">
                <a:sym typeface="Symbol" panose="05050102010706020507" pitchFamily="18" charset="2"/>
              </a:rPr>
              <a:t></a:t>
            </a:r>
            <a:r>
              <a:rPr lang="en-US" sz="2000" dirty="0"/>
              <a:t> few degrees).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NuTel</a:t>
            </a:r>
            <a:r>
              <a:rPr lang="en-US" sz="2000" dirty="0"/>
              <a:t> are well suited for the study of </a:t>
            </a:r>
            <a:r>
              <a:rPr lang="en-US" sz="2000" b="1" dirty="0"/>
              <a:t>transient events</a:t>
            </a:r>
            <a:r>
              <a:rPr lang="en-US" sz="2000" dirty="0"/>
              <a:t>. The main goal is to observe object for which hadron acceleration mechanisms take place. </a:t>
            </a:r>
            <a:endParaRPr lang="it-IT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NuTel</a:t>
            </a:r>
            <a:r>
              <a:rPr lang="en-US" sz="2000" dirty="0"/>
              <a:t> </a:t>
            </a:r>
            <a:r>
              <a:rPr lang="en-US" sz="2000" b="1" dirty="0"/>
              <a:t>can answer to an external alert in few seconds </a:t>
            </a:r>
            <a:r>
              <a:rPr lang="en-US" sz="2000" dirty="0"/>
              <a:t>(if a candidate exists within 2-3x angular resolution); it can also provide fast dissemination of interesting events (high-energy, doublets,) within few seconds.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Spurio: Neutrino Telescopes and THESEUS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34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18977</TotalTime>
  <Words>1589</Words>
  <Application>Microsoft Macintosh PowerPoint</Application>
  <PresentationFormat>Affichage à l'écran (4:3)</PresentationFormat>
  <Paragraphs>222</Paragraphs>
  <Slides>17</Slides>
  <Notes>9</Notes>
  <HiddenSlides>4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Meiryo UI</vt:lpstr>
      <vt:lpstr>Arial</vt:lpstr>
      <vt:lpstr>Calibri</vt:lpstr>
      <vt:lpstr>Calibri Light</vt:lpstr>
      <vt:lpstr>Comic Sans MS</vt:lpstr>
      <vt:lpstr>Helvetica-Bold</vt:lpstr>
      <vt:lpstr>HelveticaNeue-Bold</vt:lpstr>
      <vt:lpstr>Symbol</vt:lpstr>
      <vt:lpstr>Times New Roman</vt:lpstr>
      <vt:lpstr>Verdana</vt:lpstr>
      <vt:lpstr>Wingdings</vt:lpstr>
      <vt:lpstr>Tema di Office</vt:lpstr>
      <vt:lpstr>Présentation PowerPoint</vt:lpstr>
      <vt:lpstr>Neutrino telescopes. Where …</vt:lpstr>
      <vt:lpstr>The n telescope in the Mediterranean sea</vt:lpstr>
      <vt:lpstr>The KM3NeT phased approach</vt:lpstr>
      <vt:lpstr>Roadmap and timelines for n-telescopes</vt:lpstr>
      <vt:lpstr>Shower- and track-like events</vt:lpstr>
      <vt:lpstr>KM3NeT/ARCA : tracks reconstruction</vt:lpstr>
      <vt:lpstr>KM3NeT/ARCA : Showers reconstruction</vt:lpstr>
      <vt:lpstr>Scientific goal of Neutrino Telescopes (NuTel)</vt:lpstr>
      <vt:lpstr>Online Alert Sending and Reporting</vt:lpstr>
      <vt:lpstr>ANTARES Online framework</vt:lpstr>
      <vt:lpstr>ANTARES neutrino alert selection</vt:lpstr>
      <vt:lpstr>ANTARES neutrino alert selection: follow-ups</vt:lpstr>
      <vt:lpstr>X-ray follow-up</vt:lpstr>
      <vt:lpstr>KM3NeT online alert system</vt:lpstr>
      <vt:lpstr>Relevant Papers</vt:lpstr>
      <vt:lpstr>Summary and Perspectives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Spurio</dc:creator>
  <cp:lastModifiedBy>Stephane Basa</cp:lastModifiedBy>
  <cp:revision>437</cp:revision>
  <cp:lastPrinted>2017-09-18T15:34:54Z</cp:lastPrinted>
  <dcterms:created xsi:type="dcterms:W3CDTF">2017-04-19T13:15:59Z</dcterms:created>
  <dcterms:modified xsi:type="dcterms:W3CDTF">2020-06-04T11:35:43Z</dcterms:modified>
</cp:coreProperties>
</file>