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822" r:id="rId2"/>
    <p:sldMasterId id="2147483827" r:id="rId3"/>
    <p:sldMasterId id="2147483832" r:id="rId4"/>
  </p:sldMasterIdLst>
  <p:notesMasterIdLst>
    <p:notesMasterId r:id="rId16"/>
  </p:notesMasterIdLst>
  <p:sldIdLst>
    <p:sldId id="256" r:id="rId5"/>
    <p:sldId id="346" r:id="rId6"/>
    <p:sldId id="260" r:id="rId7"/>
    <p:sldId id="335" r:id="rId8"/>
    <p:sldId id="262" r:id="rId9"/>
    <p:sldId id="263" r:id="rId10"/>
    <p:sldId id="267" r:id="rId11"/>
    <p:sldId id="345" r:id="rId12"/>
    <p:sldId id="343" r:id="rId13"/>
    <p:sldId id="347" r:id="rId14"/>
    <p:sldId id="323" r:id="rId15"/>
  </p:sldIdLst>
  <p:sldSz cx="13004800" cy="9753600"/>
  <p:notesSz cx="6858000" cy="9144000"/>
  <p:defaultTextStyle>
    <a:defPPr marL="0" marR="0" indent="0" algn="l" defTabSz="91251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38787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3"/>
    <p:restoredTop sz="94652"/>
  </p:normalViewPr>
  <p:slideViewPr>
    <p:cSldViewPr>
      <p:cViewPr varScale="1">
        <p:scale>
          <a:sx n="90" d="100"/>
          <a:sy n="90" d="100"/>
        </p:scale>
        <p:origin x="1144" y="21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6413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8134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56256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84390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912515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40650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68776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596919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825032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660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003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406401" y="614094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65023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06401" y="6426252"/>
            <a:ext cx="12192000" cy="27050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2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1" y="4267204"/>
            <a:ext cx="12192000" cy="1803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7475" y="431816"/>
            <a:ext cx="653872" cy="3979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415828" y="94820"/>
            <a:ext cx="12101461" cy="931207"/>
          </a:xfrm>
          <a:prstGeom prst="rect">
            <a:avLst/>
          </a:prstGeom>
        </p:spPr>
        <p:txBody>
          <a:bodyPr lIns="60284" tIns="60284" rIns="60284" bIns="60284" anchor="ctr"/>
          <a:lstStyle>
            <a:lvl1pPr defTabSz="1177829">
              <a:lnSpc>
                <a:spcPct val="100000"/>
              </a:lnSpc>
              <a:spcBef>
                <a:spcPts val="0"/>
              </a:spcBef>
              <a:defRPr sz="20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idx="1"/>
          </p:nvPr>
        </p:nvSpPr>
        <p:spPr>
          <a:xfrm>
            <a:off x="659783" y="1556218"/>
            <a:ext cx="12034549" cy="7293495"/>
          </a:xfrm>
          <a:prstGeom prst="rect">
            <a:avLst/>
          </a:prstGeom>
        </p:spPr>
        <p:txBody>
          <a:bodyPr lIns="0" tIns="0" rIns="0" bIns="0"/>
          <a:lstStyle>
            <a:lvl1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2354" y="9040148"/>
            <a:ext cx="366575" cy="246221"/>
          </a:xfrm>
          <a:prstGeom prst="rect">
            <a:avLst/>
          </a:prstGeom>
        </p:spPr>
        <p:txBody>
          <a:bodyPr lIns="0" tIns="0" rIns="0" bIns="0"/>
          <a:lstStyle>
            <a:lvl1pPr defTabSz="1177829">
              <a:lnSpc>
                <a:spcPct val="100000"/>
              </a:lnSpc>
              <a:defRPr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23412" y="2050995"/>
            <a:ext cx="12120801" cy="2468669"/>
          </a:xfrm>
        </p:spPr>
        <p:txBody>
          <a:bodyPr/>
          <a:lstStyle>
            <a:lvl3pPr marL="1083209" indent="-349728">
              <a:buFont typeface="Wingdings 2" panose="05020102010507070707" pitchFamily="18" charset="2"/>
              <a:buChar char=""/>
              <a:defRPr/>
            </a:lvl3pPr>
            <a:lvl4pPr marL="1639387" indent="-437171">
              <a:buSzPct val="150000"/>
              <a:buFont typeface="Wingdings 2" panose="05020102010507070707" pitchFamily="18" charset="2"/>
              <a:buChar char=""/>
              <a:defRPr baseline="0"/>
            </a:lvl4pPr>
            <a:lvl5pPr marL="1838543" indent="0">
              <a:buFont typeface="Wingdings 2" panose="05020102010507070707" pitchFamily="18" charset="2"/>
              <a:buChar char=""/>
              <a:defRPr lang="fr-FR" sz="1800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marL="2188272" lvl="4" indent="-349728" algn="l" defTabSz="1398948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fr-FR" dirty="0"/>
              <a:t>Cinquième niveau</a:t>
            </a:r>
          </a:p>
          <a:p>
            <a:pPr marL="2188272" lvl="4" indent="-349728" algn="l" defTabSz="1398948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9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6160" y="916686"/>
            <a:ext cx="7708055" cy="65381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36160" y="2050969"/>
            <a:ext cx="7708055" cy="181464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38533" y="881180"/>
            <a:ext cx="4086424" cy="3339177"/>
          </a:xfrm>
        </p:spPr>
        <p:txBody>
          <a:bodyPr anchor="t"/>
          <a:lstStyle>
            <a:lvl1pPr marL="0" indent="0">
              <a:buNone/>
              <a:defRPr sz="3700" i="1">
                <a:solidFill>
                  <a:srgbClr val="002060"/>
                </a:solidFill>
              </a:defRPr>
            </a:lvl1pPr>
            <a:lvl2pPr marL="524604" indent="0">
              <a:buNone/>
              <a:defRPr sz="3300"/>
            </a:lvl2pPr>
            <a:lvl3pPr marL="1049204" indent="0">
              <a:buNone/>
              <a:defRPr sz="2800"/>
            </a:lvl3pPr>
            <a:lvl4pPr marL="1573808" indent="0">
              <a:buNone/>
              <a:defRPr sz="2300"/>
            </a:lvl4pPr>
            <a:lvl5pPr marL="2098409" indent="0">
              <a:buNone/>
              <a:defRPr sz="2300"/>
            </a:lvl5pPr>
            <a:lvl6pPr marL="2623013" indent="0">
              <a:buNone/>
              <a:defRPr sz="2300"/>
            </a:lvl6pPr>
            <a:lvl7pPr marL="3147622" indent="0">
              <a:buNone/>
              <a:defRPr sz="2300"/>
            </a:lvl7pPr>
            <a:lvl8pPr marL="3672224" indent="0">
              <a:buNone/>
              <a:defRPr sz="2300"/>
            </a:lvl8pPr>
            <a:lvl9pPr marL="4196827" indent="0">
              <a:buNone/>
              <a:defRPr sz="2300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9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8319" y="916686"/>
            <a:ext cx="12135915" cy="65381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5"/>
          </p:nvPr>
        </p:nvSpPr>
        <p:spPr>
          <a:xfrm>
            <a:off x="408318" y="2050969"/>
            <a:ext cx="5870431" cy="181464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6779640" y="2050969"/>
            <a:ext cx="5764578" cy="181464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39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86244" y="9114228"/>
            <a:ext cx="2926080" cy="517483"/>
          </a:xfrm>
        </p:spPr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68017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23412" y="2050997"/>
            <a:ext cx="12120801" cy="2468669"/>
          </a:xfrm>
        </p:spPr>
        <p:txBody>
          <a:bodyPr/>
          <a:lstStyle>
            <a:lvl3pPr marL="1083098" indent="-349692">
              <a:buFont typeface="Wingdings 2" panose="05020102010507070707" pitchFamily="18" charset="2"/>
              <a:buChar char=""/>
              <a:defRPr/>
            </a:lvl3pPr>
            <a:lvl4pPr marL="1639219" indent="-437126">
              <a:buSzPct val="150000"/>
              <a:buFont typeface="Wingdings 2" panose="05020102010507070707" pitchFamily="18" charset="2"/>
              <a:buChar char=""/>
              <a:defRPr baseline="0"/>
            </a:lvl4pPr>
            <a:lvl5pPr marL="1838354" indent="0">
              <a:buFont typeface="Wingdings 2" panose="05020102010507070707" pitchFamily="18" charset="2"/>
              <a:buChar char=""/>
              <a:defRPr lang="fr-FR" sz="1800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marL="2188048" lvl="4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fr-FR" dirty="0"/>
              <a:t>Cinquième niveau</a:t>
            </a:r>
          </a:p>
          <a:p>
            <a:pPr marL="2188048" lvl="4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09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6160" y="916686"/>
            <a:ext cx="7708055" cy="65381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36160" y="2050969"/>
            <a:ext cx="7708055" cy="181464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38533" y="881183"/>
            <a:ext cx="4086424" cy="3339177"/>
          </a:xfrm>
        </p:spPr>
        <p:txBody>
          <a:bodyPr anchor="t"/>
          <a:lstStyle>
            <a:lvl1pPr marL="0" indent="0">
              <a:buNone/>
              <a:defRPr sz="3700" i="1">
                <a:solidFill>
                  <a:srgbClr val="002060"/>
                </a:solidFill>
              </a:defRPr>
            </a:lvl1pPr>
            <a:lvl2pPr marL="524550" indent="0">
              <a:buNone/>
              <a:defRPr sz="3300"/>
            </a:lvl2pPr>
            <a:lvl3pPr marL="1049096" indent="0">
              <a:buNone/>
              <a:defRPr sz="2800"/>
            </a:lvl3pPr>
            <a:lvl4pPr marL="1573646" indent="0">
              <a:buNone/>
              <a:defRPr sz="2300"/>
            </a:lvl4pPr>
            <a:lvl5pPr marL="2098193" indent="0">
              <a:buNone/>
              <a:defRPr sz="2300"/>
            </a:lvl5pPr>
            <a:lvl6pPr marL="2622744" indent="0">
              <a:buNone/>
              <a:defRPr sz="2300"/>
            </a:lvl6pPr>
            <a:lvl7pPr marL="3147300" indent="0">
              <a:buNone/>
              <a:defRPr sz="2300"/>
            </a:lvl7pPr>
            <a:lvl8pPr marL="3671849" indent="0">
              <a:buNone/>
              <a:defRPr sz="2300"/>
            </a:lvl8pPr>
            <a:lvl9pPr marL="4196397" indent="0">
              <a:buNone/>
              <a:defRPr sz="2300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2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8322" y="916686"/>
            <a:ext cx="12135915" cy="65381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5"/>
          </p:nvPr>
        </p:nvSpPr>
        <p:spPr>
          <a:xfrm>
            <a:off x="408321" y="2050969"/>
            <a:ext cx="5870431" cy="181464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6779640" y="2050969"/>
            <a:ext cx="5764578" cy="181464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14786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86244" y="9114231"/>
            <a:ext cx="2926080" cy="517483"/>
          </a:xfrm>
        </p:spPr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911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封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1510454" cy="9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54596" y="5527040"/>
            <a:ext cx="8550204" cy="249258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Here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83291" y="3029940"/>
            <a:ext cx="8421511" cy="2090702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pPr lvl="0"/>
            <a:r>
              <a:rPr lang="en-US" altLang="zh-CN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778814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9" y="6141013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684" tIns="50684" rIns="50684" bIns="50684" anchor="ctr"/>
          <a:lstStyle/>
          <a:p>
            <a:pPr defTabSz="456256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2" y="0"/>
            <a:ext cx="54864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892809" y="6426252"/>
            <a:ext cx="6705600" cy="27050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2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92809" y="4267204"/>
            <a:ext cx="6705600" cy="1803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7475" y="431816"/>
            <a:ext cx="653872" cy="3979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554270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0564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22207" y="1869440"/>
            <a:ext cx="5971822" cy="7053298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10773" y="1869440"/>
            <a:ext cx="5971823" cy="7053298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30571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373278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56507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92424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2091371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34124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193638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43629" y="523806"/>
            <a:ext cx="3038969" cy="839893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205" y="523806"/>
            <a:ext cx="8904676" cy="839893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258328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9" y="516510"/>
            <a:ext cx="11176000" cy="39790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6256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19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3067" y="523807"/>
            <a:ext cx="9281724" cy="108824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22207" y="1869440"/>
            <a:ext cx="5971822" cy="705329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610773" y="1869440"/>
            <a:ext cx="5971823" cy="3418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610773" y="5504464"/>
            <a:ext cx="5971823" cy="3418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3882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97" indent="0" algn="ctr">
              <a:buNone/>
              <a:defRPr/>
            </a:lvl2pPr>
            <a:lvl3pPr marL="1300393" indent="0" algn="ctr">
              <a:buNone/>
              <a:defRPr/>
            </a:lvl3pPr>
            <a:lvl4pPr marL="1950590" indent="0" algn="ctr">
              <a:buNone/>
              <a:defRPr/>
            </a:lvl4pPr>
            <a:lvl5pPr marL="2600786" indent="0" algn="ctr">
              <a:buNone/>
              <a:defRPr/>
            </a:lvl5pPr>
            <a:lvl6pPr marL="3250983" indent="0" algn="ctr">
              <a:buNone/>
              <a:defRPr/>
            </a:lvl6pPr>
            <a:lvl7pPr marL="3901180" indent="0" algn="ctr">
              <a:buNone/>
              <a:defRPr/>
            </a:lvl7pPr>
            <a:lvl8pPr marL="4551376" indent="0" algn="ctr">
              <a:buNone/>
              <a:defRPr/>
            </a:lvl8pPr>
            <a:lvl9pPr marL="5201573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578262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3067" y="523807"/>
            <a:ext cx="9281724" cy="108824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22207" y="1869440"/>
            <a:ext cx="5971822" cy="705329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10773" y="1869440"/>
            <a:ext cx="5971823" cy="705329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528403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9" y="516510"/>
            <a:ext cx="11176000" cy="39790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6256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19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13"/>
          </p:nvPr>
        </p:nvSpPr>
        <p:spPr>
          <a:xfrm>
            <a:off x="6503203" y="29"/>
            <a:ext cx="6502401" cy="4864101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half" idx="14"/>
          </p:nvPr>
        </p:nvSpPr>
        <p:spPr>
          <a:xfrm>
            <a:off x="6502400" y="4902229"/>
            <a:ext cx="6502400" cy="4864101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69901" y="2362252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39"/>
            <a:ext cx="11226800" cy="24169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406401" y="7789355"/>
            <a:ext cx="12192000" cy="8411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9" y="516510"/>
            <a:ext cx="11176000" cy="39790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6256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19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892809" y="2641607"/>
            <a:ext cx="6705600" cy="35741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Image"/>
          <p:cNvSpPr>
            <a:spLocks noGrp="1"/>
          </p:cNvSpPr>
          <p:nvPr>
            <p:ph type="pic" idx="14"/>
          </p:nvPr>
        </p:nvSpPr>
        <p:spPr>
          <a:xfrm>
            <a:off x="2" y="0"/>
            <a:ext cx="54864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892809" y="7708270"/>
            <a:ext cx="6705600" cy="1025768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6256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1" y="993213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684" tIns="50684" rIns="50684" bIns="50684" anchor="ctr"/>
          <a:lstStyle/>
          <a:p>
            <a:pPr defTabSz="456256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6401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684" tIns="50684" rIns="50684" bIns="50684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6401" y="2743230"/>
            <a:ext cx="12192000" cy="6108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684" tIns="50684" rIns="50684" bIns="5068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9657" y="431816"/>
            <a:ext cx="653872" cy="397904"/>
          </a:xfrm>
          <a:prstGeom prst="rect">
            <a:avLst/>
          </a:prstGeom>
          <a:ln w="12700">
            <a:miter lim="400000"/>
          </a:ln>
        </p:spPr>
        <p:txBody>
          <a:bodyPr wrap="none" lIns="50684" tIns="50684" rIns="50684" bIns="50684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9" r:id="rId5"/>
    <p:sldLayoutId id="2147483660" r:id="rId6"/>
    <p:sldLayoutId id="2147483661" r:id="rId7"/>
    <p:sldLayoutId id="2147483662" r:id="rId8"/>
    <p:sldLayoutId id="2147483664" r:id="rId9"/>
    <p:sldLayoutId id="2147483665" r:id="rId10"/>
  </p:sldLayoutIdLst>
  <p:transition spd="med"/>
  <p:txStyles>
    <p:titleStyle>
      <a:lvl1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3584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7166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0754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4340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17922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1509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05092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48675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3992260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134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6256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4390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2515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0650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68776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596919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5032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  <a:prstGeom prst="rect">
            <a:avLst/>
          </a:prstGeom>
        </p:spPr>
        <p:txBody>
          <a:bodyPr vert="horz" wrap="square" lIns="139895" tIns="69951" rIns="139895" bIns="69951" rtlCol="0" anchor="ctr">
            <a:spAutoFit/>
          </a:bodyPr>
          <a:lstStyle/>
          <a:p>
            <a:r>
              <a:rPr lang="en-US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412" y="2050173"/>
            <a:ext cx="12120801" cy="2116779"/>
          </a:xfrm>
          <a:prstGeom prst="rect">
            <a:avLst/>
          </a:prstGeom>
        </p:spPr>
        <p:txBody>
          <a:bodyPr vert="horz" wrap="square" lIns="139895" tIns="69951" rIns="139895" bIns="69951" rtlCol="0">
            <a:spAutoFit/>
          </a:bodyPr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marL="2188272" lvl="4" indent="-349728" algn="l" defTabSz="1398948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86244" y="9114228"/>
            <a:ext cx="2926080" cy="517483"/>
          </a:xfrm>
          <a:prstGeom prst="rect">
            <a:avLst/>
          </a:prstGeom>
        </p:spPr>
        <p:txBody>
          <a:bodyPr vert="horz" lIns="139895" tIns="69951" rIns="139895" bIns="69951" rtlCol="0" anchor="ctr"/>
          <a:lstStyle>
            <a:lvl1pPr algn="r">
              <a:defRPr sz="11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1219595" hangingPunct="1">
              <a:spcBef>
                <a:spcPts val="0"/>
              </a:spcBef>
            </a:pPr>
            <a:fld id="{62B8EFC2-1E6F-E543-8F2B-2782CBB9317F}" type="slidenum">
              <a:rPr lang="fr-FR" kern="1200" smtClean="0"/>
              <a:pPr defTabSz="1219595" hangingPunct="1">
                <a:spcBef>
                  <a:spcPts val="0"/>
                </a:spcBef>
              </a:pPr>
              <a:t>‹N°›</a:t>
            </a:fld>
            <a:endParaRPr lang="fr-FR" kern="1200" dirty="0"/>
          </a:p>
        </p:txBody>
      </p:sp>
      <p:sp>
        <p:nvSpPr>
          <p:cNvPr id="5" name="Sous-titre 4"/>
          <p:cNvSpPr txBox="1">
            <a:spLocks/>
          </p:cNvSpPr>
          <p:nvPr userDrawn="1"/>
        </p:nvSpPr>
        <p:spPr>
          <a:xfrm>
            <a:off x="460594" y="428847"/>
            <a:ext cx="10154960" cy="452331"/>
          </a:xfrm>
          <a:prstGeom prst="rect">
            <a:avLst/>
          </a:prstGeom>
        </p:spPr>
        <p:txBody>
          <a:bodyPr lIns="139895" tIns="69951" rIns="139895" bIns="6995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ECLAIRs : Réunion Instrument – 15 Avr. 2019</a:t>
            </a:r>
          </a:p>
        </p:txBody>
      </p:sp>
    </p:spTree>
    <p:extLst>
      <p:ext uri="{BB962C8B-B14F-4D97-AF65-F5344CB8AC3E}">
        <p14:creationId xmlns:p14="http://schemas.microsoft.com/office/powerpoint/2010/main" val="164139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p:hf hdr="0" ftr="0" dt="0"/>
  <p:txStyles>
    <p:titleStyle>
      <a:lvl1pPr algn="l" defTabSz="1398948" rtl="0" eaLnBrk="1" latinLnBrk="0" hangingPunct="1">
        <a:lnSpc>
          <a:spcPct val="90000"/>
        </a:lnSpc>
        <a:spcBef>
          <a:spcPct val="0"/>
        </a:spcBef>
        <a:buNone/>
        <a:defRPr lang="fr-FR" sz="3700" b="1" i="0" kern="1200" baseline="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398948" rtl="0" eaLnBrk="1" latinLnBrk="0" hangingPunct="1">
        <a:lnSpc>
          <a:spcPct val="90000"/>
        </a:lnSpc>
        <a:spcBef>
          <a:spcPts val="1530"/>
        </a:spcBef>
        <a:buFont typeface="Arial"/>
        <a:buNone/>
        <a:defRPr lang="fr-FR" sz="3100" b="1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1pPr>
      <a:lvl2pPr marL="553746" indent="-422601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" panose="05000000000000000000" pitchFamily="2" charset="2"/>
        <a:buChar char="v"/>
        <a:defRPr sz="2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083209" indent="-349728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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639387" indent="-437171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SzPct val="150000"/>
        <a:buFont typeface="Wingdings 2" panose="05020102010507070707" pitchFamily="18" charset="2"/>
        <a:buChar char=""/>
        <a:defRPr sz="2000" kern="1200" baseline="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1838543" indent="0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"/>
        <a:defRPr lang="fr-FR" sz="1800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3847089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546566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246032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945504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9474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98948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98409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97883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97353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6827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96295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95771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  <a:prstGeom prst="rect">
            <a:avLst/>
          </a:prstGeom>
        </p:spPr>
        <p:txBody>
          <a:bodyPr vert="horz" wrap="square" lIns="139880" tIns="69944" rIns="139880" bIns="69944" rtlCol="0" anchor="ctr">
            <a:spAutoFit/>
          </a:bodyPr>
          <a:lstStyle/>
          <a:p>
            <a:r>
              <a:rPr lang="en-US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412" y="2050173"/>
            <a:ext cx="12120801" cy="2116779"/>
          </a:xfrm>
          <a:prstGeom prst="rect">
            <a:avLst/>
          </a:prstGeom>
        </p:spPr>
        <p:txBody>
          <a:bodyPr vert="horz" wrap="square" lIns="139880" tIns="69944" rIns="139880" bIns="69944" rtlCol="0">
            <a:spAutoFit/>
          </a:bodyPr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marL="2188048" lvl="4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86244" y="9114231"/>
            <a:ext cx="2926080" cy="517483"/>
          </a:xfrm>
          <a:prstGeom prst="rect">
            <a:avLst/>
          </a:prstGeom>
        </p:spPr>
        <p:txBody>
          <a:bodyPr vert="horz" lIns="139880" tIns="69944" rIns="139880" bIns="69944" rtlCol="0" anchor="ctr"/>
          <a:lstStyle>
            <a:lvl1pPr algn="r">
              <a:defRPr sz="11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1219470" hangingPunct="1">
              <a:spcBef>
                <a:spcPts val="0"/>
              </a:spcBef>
            </a:pPr>
            <a:fld id="{62B8EFC2-1E6F-E543-8F2B-2782CBB9317F}" type="slidenum">
              <a:rPr lang="fr-FR" kern="1200" smtClean="0"/>
              <a:pPr defTabSz="1219470" hangingPunct="1">
                <a:spcBef>
                  <a:spcPts val="0"/>
                </a:spcBef>
              </a:pPr>
              <a:t>‹N°›</a:t>
            </a:fld>
            <a:endParaRPr lang="fr-FR" kern="1200" dirty="0"/>
          </a:p>
        </p:txBody>
      </p:sp>
      <p:sp>
        <p:nvSpPr>
          <p:cNvPr id="5" name="Sous-titre 4"/>
          <p:cNvSpPr txBox="1">
            <a:spLocks/>
          </p:cNvSpPr>
          <p:nvPr userDrawn="1"/>
        </p:nvSpPr>
        <p:spPr>
          <a:xfrm>
            <a:off x="460594" y="428850"/>
            <a:ext cx="10154960" cy="452331"/>
          </a:xfrm>
          <a:prstGeom prst="rect">
            <a:avLst/>
          </a:prstGeom>
        </p:spPr>
        <p:txBody>
          <a:bodyPr lIns="139880" tIns="69944" rIns="139880" bIns="69944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ECLAIRs : Réunion Instrument – 15 Avr. 2019</a:t>
            </a:r>
          </a:p>
        </p:txBody>
      </p:sp>
    </p:spTree>
    <p:extLst>
      <p:ext uri="{BB962C8B-B14F-4D97-AF65-F5344CB8AC3E}">
        <p14:creationId xmlns:p14="http://schemas.microsoft.com/office/powerpoint/2010/main" val="35396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</p:sldLayoutIdLst>
  <p:hf hdr="0" ftr="0" dt="0"/>
  <p:txStyles>
    <p:titleStyle>
      <a:lvl1pPr algn="l" defTabSz="1398805" rtl="0" eaLnBrk="1" latinLnBrk="0" hangingPunct="1">
        <a:lnSpc>
          <a:spcPct val="90000"/>
        </a:lnSpc>
        <a:spcBef>
          <a:spcPct val="0"/>
        </a:spcBef>
        <a:buNone/>
        <a:defRPr lang="fr-FR" sz="3700" b="1" i="0" kern="1200" baseline="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398805" rtl="0" eaLnBrk="1" latinLnBrk="0" hangingPunct="1">
        <a:lnSpc>
          <a:spcPct val="90000"/>
        </a:lnSpc>
        <a:spcBef>
          <a:spcPts val="1530"/>
        </a:spcBef>
        <a:buFont typeface="Arial"/>
        <a:buNone/>
        <a:defRPr lang="fr-FR" sz="3100" b="1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1pPr>
      <a:lvl2pPr marL="553689" indent="-422558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" panose="05000000000000000000" pitchFamily="2" charset="2"/>
        <a:buChar char="v"/>
        <a:defRPr sz="2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083098" indent="-349692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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639219" indent="-437126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SzPct val="150000"/>
        <a:buFont typeface="Wingdings 2" panose="05020102010507070707" pitchFamily="18" charset="2"/>
        <a:buChar char=""/>
        <a:defRPr sz="2000" kern="1200" baseline="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1838354" indent="0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"/>
        <a:defRPr lang="fr-FR" sz="1800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3846695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546101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245495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944896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9402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98805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98193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97597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96995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6397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95794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95199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 descr="内页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9"/>
            <a:ext cx="13004800" cy="97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07" y="1869440"/>
            <a:ext cx="12160391" cy="705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8685" tIns="63214" rIns="128685" bIns="63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Level 1</a:t>
            </a:r>
          </a:p>
          <a:p>
            <a:pPr lvl="1"/>
            <a:r>
              <a:rPr lang="fr-FR" altLang="zh-CN"/>
              <a:t>Level 2</a:t>
            </a:r>
          </a:p>
          <a:p>
            <a:pPr lvl="2"/>
            <a:r>
              <a:rPr lang="fr-FR" altLang="zh-CN"/>
              <a:t>Level 3</a:t>
            </a:r>
          </a:p>
          <a:p>
            <a:pPr lvl="3"/>
            <a:r>
              <a:rPr lang="fr-FR" altLang="zh-CN"/>
              <a:t>Level 4</a:t>
            </a:r>
          </a:p>
          <a:p>
            <a:pPr lvl="4"/>
            <a:r>
              <a:rPr lang="fr-FR" altLang="zh-CN"/>
              <a:t>Level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53067" y="523807"/>
            <a:ext cx="9281724" cy="108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8685" tIns="63214" rIns="128685" bIns="6321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zh-CN"/>
          </a:p>
        </p:txBody>
      </p:sp>
      <p:sp>
        <p:nvSpPr>
          <p:cNvPr id="1029" name="Rectangle 15"/>
          <p:cNvSpPr>
            <a:spLocks noChangeArrowheads="1"/>
          </p:cNvSpPr>
          <p:nvPr/>
        </p:nvSpPr>
        <p:spPr bwMode="auto">
          <a:xfrm>
            <a:off x="38385" y="1546581"/>
            <a:ext cx="5953759" cy="65475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100000">
                <a:schemeClr val="bg1">
                  <a:alpha val="99001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93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21"/>
          <p:cNvSpPr>
            <a:spLocks noChangeArrowheads="1"/>
          </p:cNvSpPr>
          <p:nvPr/>
        </p:nvSpPr>
        <p:spPr bwMode="auto">
          <a:xfrm>
            <a:off x="230294" y="9229795"/>
            <a:ext cx="320604" cy="25513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93" eaLnBrk="0" fontAlgn="base">
              <a:spcBef>
                <a:spcPct val="0"/>
              </a:spcBef>
              <a:spcAft>
                <a:spcPct val="0"/>
              </a:spcAft>
            </a:pPr>
            <a:fld id="{B4ACA7F5-E882-499E-B7A9-4C5DDA0CD752}" type="slidenum">
              <a:rPr lang="fr-FR" altLang="zh-CN" b="1" kern="120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pPr algn="ctr" defTabSz="1300393" eaLnBrk="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zh-CN" b="1" kern="1200">
              <a:solidFill>
                <a:srgbClr val="FFFF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031" name="Picture 28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24" y="331894"/>
            <a:ext cx="1088249" cy="6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70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ransition/>
  <p:txStyles>
    <p:titleStyle>
      <a:lvl1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+mj-lt"/>
          <a:ea typeface="+mj-ea"/>
          <a:cs typeface="+mj-cs"/>
        </a:defRPr>
      </a:lvl1pPr>
      <a:lvl2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2pPr>
      <a:lvl3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3pPr>
      <a:lvl4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4pPr>
      <a:lvl5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5pPr>
      <a:lvl6pPr marL="650197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6pPr>
      <a:lvl7pPr marL="1300393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7pPr>
      <a:lvl8pPr marL="1950590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8pPr>
      <a:lvl9pPr marL="2600786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9pPr>
    </p:titleStyle>
    <p:bodyStyle>
      <a:lvl1pPr marL="505709" indent="-505709" algn="l" defTabSz="1083661" rtl="0" eaLnBrk="0" fontAlgn="base" hangingPunct="0">
        <a:spcBef>
          <a:spcPct val="50000"/>
        </a:spcBef>
        <a:spcAft>
          <a:spcPct val="20000"/>
        </a:spcAft>
        <a:buClr>
          <a:srgbClr val="333399"/>
        </a:buClr>
        <a:buSzPct val="125000"/>
        <a:buFont typeface="Wingdings" pitchFamily="2" charset="2"/>
        <a:buChar char="ð"/>
        <a:defRPr sz="2800">
          <a:solidFill>
            <a:srgbClr val="333399"/>
          </a:solidFill>
          <a:latin typeface="+mn-lt"/>
          <a:ea typeface="+mn-ea"/>
          <a:cs typeface="+mn-cs"/>
        </a:defRPr>
      </a:lvl1pPr>
      <a:lvl2pPr marL="1155904" indent="-395086" algn="l" defTabSz="1083661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Font typeface="Wingdings" pitchFamily="2" charset="2"/>
        <a:buChar char="þ"/>
        <a:defRPr>
          <a:solidFill>
            <a:srgbClr val="333399"/>
          </a:solidFill>
          <a:latin typeface="+mn-lt"/>
          <a:ea typeface="+mn-ea"/>
        </a:defRPr>
      </a:lvl2pPr>
      <a:lvl3pPr marL="1914468" indent="-503452" algn="l" defTabSz="1083661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è"/>
        <a:defRPr sz="2300">
          <a:solidFill>
            <a:schemeClr val="tx1"/>
          </a:solidFill>
          <a:latin typeface="+mn-lt"/>
          <a:ea typeface="+mn-ea"/>
        </a:defRPr>
      </a:lvl3pPr>
      <a:lvl4pPr marL="2582725" indent="-325098" algn="l" defTabSz="1083661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FF"/>
          </a:solidFill>
          <a:latin typeface="+mn-lt"/>
          <a:ea typeface="+mn-ea"/>
        </a:defRPr>
      </a:lvl4pPr>
      <a:lvl5pPr marL="3305166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5pPr>
      <a:lvl6pPr marL="3955363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6pPr>
      <a:lvl7pPr marL="4605559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7pPr>
      <a:lvl8pPr marL="5255756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8pPr>
      <a:lvl9pPr marL="5905951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hyperlink" Target="https://upload.wikimedia.org/wikipedia/commons/3/34/World_Night_Lights_Map.jpg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hyperlink" Target="https://www.google.fr/url?sa=i&amp;rct=j&amp;q=&amp;esrc=s&amp;source=images&amp;cd=&amp;cad=rja&amp;uact=8&amp;ved=2ahUKEwijztH08ezbAhUTrRQKHRU9D7kQjRx6BAgBEAQ&amp;url=https://www.istockphoto.com/illustrations/astronomy-telescope&amp;psig=AOvVaw1GL8I64_synyZ4e53--om6&amp;ust=1529949939897185" TargetMode="Externa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r="1899"/>
          <a:stretch/>
        </p:blipFill>
        <p:spPr>
          <a:xfrm flipH="1">
            <a:off x="-73461" y="0"/>
            <a:ext cx="13401761" cy="9751641"/>
          </a:xfrm>
          <a:prstGeom prst="rect">
            <a:avLst/>
          </a:prstGeom>
        </p:spPr>
      </p:pic>
      <p:sp>
        <p:nvSpPr>
          <p:cNvPr id="186" name="the Svom mission"/>
          <p:cNvSpPr txBox="1"/>
          <p:nvPr/>
        </p:nvSpPr>
        <p:spPr>
          <a:xfrm>
            <a:off x="4486176" y="700336"/>
            <a:ext cx="8374049" cy="1200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684" tIns="50684" rIns="50684" bIns="50684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8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8800" dirty="0"/>
              <a:t>the </a:t>
            </a:r>
            <a:r>
              <a:rPr sz="8800" dirty="0" err="1"/>
              <a:t>Svom</a:t>
            </a:r>
            <a:r>
              <a:rPr sz="8800" dirty="0"/>
              <a:t> mission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441" y="162630"/>
            <a:ext cx="2870201" cy="18669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he Svom mission">
            <a:extLst>
              <a:ext uri="{FF2B5EF4-FFF2-40B4-BE49-F238E27FC236}">
                <a16:creationId xmlns:a16="http://schemas.microsoft.com/office/drawing/2014/main" id="{8D10BAF8-4781-4145-8C21-68BC3B99CDC0}"/>
              </a:ext>
            </a:extLst>
          </p:cNvPr>
          <p:cNvSpPr txBox="1"/>
          <p:nvPr/>
        </p:nvSpPr>
        <p:spPr>
          <a:xfrm>
            <a:off x="7654528" y="8909248"/>
            <a:ext cx="5506081" cy="60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684" tIns="50684" rIns="50684" bIns="50684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8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fr-FR" sz="4000" dirty="0"/>
              <a:t>B. Cordier (CEA) &amp; S. Basa (LAM)</a:t>
            </a:r>
            <a:endParaRPr sz="4000" dirty="0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dream</a:t>
            </a:r>
            <a:r>
              <a:rPr lang="fr-FR" dirty="0"/>
              <a:t> to the reality…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CD12EDC-E073-5648-A31A-25B28F90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52" y="2719442"/>
            <a:ext cx="7112396" cy="5334297"/>
          </a:xfrm>
          <a:prstGeom prst="rect">
            <a:avLst/>
          </a:prstGeom>
        </p:spPr>
      </p:pic>
      <p:sp>
        <p:nvSpPr>
          <p:cNvPr id="18" name="instruments (with narrow field of view)">
            <a:extLst>
              <a:ext uri="{FF2B5EF4-FFF2-40B4-BE49-F238E27FC236}">
                <a16:creationId xmlns:a16="http://schemas.microsoft.com/office/drawing/2014/main" id="{9F004AF3-AE1D-5940-82EC-7231E749E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726" y="1457028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lang="fr-FR" sz="3800" dirty="0"/>
              <a:t>Tests in china, </a:t>
            </a:r>
            <a:r>
              <a:rPr lang="fr-FR" sz="3800" dirty="0" err="1"/>
              <a:t>january</a:t>
            </a:r>
            <a:r>
              <a:rPr lang="fr-FR" sz="3800" dirty="0"/>
              <a:t> 2020</a:t>
            </a:r>
            <a:endParaRPr sz="38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9389A4-323F-B54D-8462-9375070BA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576" y="2206799"/>
            <a:ext cx="4536504" cy="63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2625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SVOM Status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453737" y="1558107"/>
            <a:ext cx="11727798" cy="3042149"/>
            <a:chOff x="453737" y="1343063"/>
            <a:chExt cx="11727798" cy="3042149"/>
          </a:xfrm>
        </p:grpSpPr>
        <p:sp>
          <p:nvSpPr>
            <p:cNvPr id="11" name="Rectangle 198" descr="01/09/14"/>
            <p:cNvSpPr>
              <a:spLocks noChangeArrowheads="1"/>
            </p:cNvSpPr>
            <p:nvPr/>
          </p:nvSpPr>
          <p:spPr bwMode="auto">
            <a:xfrm>
              <a:off x="453737" y="2969454"/>
              <a:ext cx="950793" cy="39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1048971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Start</a:t>
              </a:r>
              <a:br>
                <a:rPr kumimoji="0" lang="fr-FR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fr-FR" alt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01/09/14</a:t>
              </a: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C000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0994806" y="1343063"/>
              <a:ext cx="286131" cy="717928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1537491" y="2176973"/>
              <a:ext cx="10644044" cy="2208239"/>
              <a:chOff x="1537491" y="2176973"/>
              <a:chExt cx="10644044" cy="2208239"/>
            </a:xfrm>
          </p:grpSpPr>
          <p:sp>
            <p:nvSpPr>
              <p:cNvPr id="14" name="Rectangle 199"/>
              <p:cNvSpPr>
                <a:spLocks noChangeArrowheads="1"/>
              </p:cNvSpPr>
              <p:nvPr/>
            </p:nvSpPr>
            <p:spPr bwMode="auto">
              <a:xfrm>
                <a:off x="1537491" y="2972277"/>
                <a:ext cx="9946640" cy="402337"/>
              </a:xfrm>
              <a:prstGeom prst="rect">
                <a:avLst/>
              </a:prstGeom>
              <a:solidFill>
                <a:srgbClr val="FFFFFF"/>
              </a:solidFill>
              <a:ln w="1">
                <a:solidFill>
                  <a:srgbClr val="444444"/>
                </a:solidFill>
                <a:miter lim="800000"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97" descr="09/03/22"/>
              <p:cNvSpPr>
                <a:spLocks noChangeArrowheads="1"/>
              </p:cNvSpPr>
              <p:nvPr/>
            </p:nvSpPr>
            <p:spPr bwMode="auto">
              <a:xfrm>
                <a:off x="11545091" y="2984437"/>
                <a:ext cx="636444" cy="390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End</a:t>
                </a:r>
                <a:b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09/03/22</a:t>
                </a:r>
              </a:p>
            </p:txBody>
          </p:sp>
          <p:sp>
            <p:nvSpPr>
              <p:cNvPr id="16" name="Rectangle 196" descr="2015"/>
              <p:cNvSpPr>
                <a:spLocks noChangeArrowheads="1"/>
              </p:cNvSpPr>
              <p:nvPr/>
            </p:nvSpPr>
            <p:spPr bwMode="auto">
              <a:xfrm>
                <a:off x="1984528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2015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95"/>
              <p:cNvSpPr>
                <a:spLocks noChangeArrowheads="1"/>
              </p:cNvSpPr>
              <p:nvPr/>
            </p:nvSpPr>
            <p:spPr bwMode="auto">
              <a:xfrm>
                <a:off x="19845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94" descr="2016"/>
              <p:cNvSpPr>
                <a:spLocks noChangeArrowheads="1"/>
              </p:cNvSpPr>
              <p:nvPr/>
            </p:nvSpPr>
            <p:spPr bwMode="auto">
              <a:xfrm>
                <a:off x="33053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2016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93"/>
              <p:cNvSpPr>
                <a:spLocks noChangeArrowheads="1"/>
              </p:cNvSpPr>
              <p:nvPr/>
            </p:nvSpPr>
            <p:spPr bwMode="auto">
              <a:xfrm>
                <a:off x="33053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2" descr="2017"/>
              <p:cNvSpPr>
                <a:spLocks noChangeArrowheads="1"/>
              </p:cNvSpPr>
              <p:nvPr/>
            </p:nvSpPr>
            <p:spPr bwMode="auto">
              <a:xfrm>
                <a:off x="4626128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2017</a:t>
                </a: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91"/>
              <p:cNvSpPr>
                <a:spLocks noChangeArrowheads="1"/>
              </p:cNvSpPr>
              <p:nvPr/>
            </p:nvSpPr>
            <p:spPr bwMode="auto">
              <a:xfrm>
                <a:off x="46261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190" descr="2018"/>
              <p:cNvSpPr>
                <a:spLocks noChangeArrowheads="1"/>
              </p:cNvSpPr>
              <p:nvPr/>
            </p:nvSpPr>
            <p:spPr bwMode="auto">
              <a:xfrm>
                <a:off x="59469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2018</a:t>
                </a: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89"/>
              <p:cNvSpPr>
                <a:spLocks noChangeArrowheads="1"/>
              </p:cNvSpPr>
              <p:nvPr/>
            </p:nvSpPr>
            <p:spPr bwMode="auto">
              <a:xfrm>
                <a:off x="5946927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188" descr="2019"/>
              <p:cNvSpPr>
                <a:spLocks noChangeArrowheads="1"/>
              </p:cNvSpPr>
              <p:nvPr/>
            </p:nvSpPr>
            <p:spPr bwMode="auto">
              <a:xfrm>
                <a:off x="7574971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2019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187"/>
              <p:cNvSpPr>
                <a:spLocks noChangeArrowheads="1"/>
              </p:cNvSpPr>
              <p:nvPr/>
            </p:nvSpPr>
            <p:spPr bwMode="auto">
              <a:xfrm>
                <a:off x="7574970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186" descr="2020"/>
              <p:cNvSpPr>
                <a:spLocks noChangeArrowheads="1"/>
              </p:cNvSpPr>
              <p:nvPr/>
            </p:nvSpPr>
            <p:spPr bwMode="auto">
              <a:xfrm>
                <a:off x="85885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2020</a:t>
                </a: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185"/>
              <p:cNvSpPr>
                <a:spLocks noChangeArrowheads="1"/>
              </p:cNvSpPr>
              <p:nvPr/>
            </p:nvSpPr>
            <p:spPr bwMode="auto">
              <a:xfrm>
                <a:off x="8588527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184" descr="2021"/>
              <p:cNvSpPr>
                <a:spLocks noChangeArrowheads="1"/>
              </p:cNvSpPr>
              <p:nvPr/>
            </p:nvSpPr>
            <p:spPr bwMode="auto">
              <a:xfrm>
                <a:off x="9909328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2021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183"/>
              <p:cNvSpPr>
                <a:spLocks noChangeArrowheads="1"/>
              </p:cNvSpPr>
              <p:nvPr/>
            </p:nvSpPr>
            <p:spPr bwMode="auto">
              <a:xfrm>
                <a:off x="99093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182" descr="2022"/>
              <p:cNvSpPr>
                <a:spLocks noChangeArrowheads="1"/>
              </p:cNvSpPr>
              <p:nvPr/>
            </p:nvSpPr>
            <p:spPr bwMode="auto">
              <a:xfrm>
                <a:off x="112301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2022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81"/>
              <p:cNvSpPr>
                <a:spLocks noChangeArrowheads="1"/>
              </p:cNvSpPr>
              <p:nvPr/>
            </p:nvSpPr>
            <p:spPr bwMode="auto">
              <a:xfrm>
                <a:off x="11230127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180" descr="Phase B&#10;01/09/14 - 01/01/17"/>
              <p:cNvSpPr>
                <a:spLocks noChangeArrowheads="1"/>
              </p:cNvSpPr>
              <p:nvPr/>
            </p:nvSpPr>
            <p:spPr bwMode="auto">
              <a:xfrm>
                <a:off x="1547646" y="2984437"/>
                <a:ext cx="3078480" cy="390144"/>
              </a:xfrm>
              <a:prstGeom prst="rect">
                <a:avLst/>
              </a:prstGeom>
              <a:gradFill>
                <a:gsLst>
                  <a:gs pos="0">
                    <a:srgbClr val="CC66FF"/>
                  </a:gs>
                  <a:gs pos="99000">
                    <a:srgbClr val="FFCCFF"/>
                  </a:gs>
                </a:gsLst>
                <a:lin ang="16200000" scaled="1"/>
              </a:gradFill>
              <a:ln>
                <a:noFill/>
              </a:ln>
              <a:extLst/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Phase B</a:t>
                </a:r>
                <a:b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01/09/14 - 01/01/17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179" descr="Phase C&#10;01/01/17 - 20/05/20"/>
              <p:cNvSpPr>
                <a:spLocks noChangeArrowheads="1"/>
              </p:cNvSpPr>
              <p:nvPr/>
            </p:nvSpPr>
            <p:spPr bwMode="auto">
              <a:xfrm>
                <a:off x="4636289" y="2984437"/>
                <a:ext cx="4460240" cy="390144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4472C4">
                      <a:lumMod val="40000"/>
                      <a:lumOff val="60000"/>
                    </a:srgbClr>
                  </a:gs>
                </a:gsLst>
                <a:lin ang="16200000" scaled="1"/>
              </a:gradFill>
              <a:ln>
                <a:noFill/>
              </a:ln>
              <a:extLst/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Phase C</a:t>
                </a:r>
                <a:b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01/01/17 - 20/10/19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178" descr="Phase D&#10;22/05/20 - 17/12/21"/>
              <p:cNvSpPr>
                <a:spLocks noChangeArrowheads="1"/>
              </p:cNvSpPr>
              <p:nvPr/>
            </p:nvSpPr>
            <p:spPr bwMode="auto">
              <a:xfrm>
                <a:off x="8595121" y="2984437"/>
                <a:ext cx="2584210" cy="390144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100000">
                    <a:srgbClr val="70AD47">
                      <a:lumMod val="40000"/>
                      <a:lumOff val="60000"/>
                    </a:srgbClr>
                  </a:gs>
                </a:gsLst>
                <a:lin ang="16200000" scaled="1"/>
              </a:gradFill>
              <a:ln>
                <a:noFill/>
              </a:ln>
              <a:extLst/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Phase D</a:t>
                </a:r>
                <a:b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01/01/20 - 17/12/21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177" descr="Phase E1&#10;18/12/21 - 09/03/22"/>
              <p:cNvSpPr>
                <a:spLocks noChangeArrowheads="1"/>
              </p:cNvSpPr>
              <p:nvPr/>
            </p:nvSpPr>
            <p:spPr bwMode="auto">
              <a:xfrm>
                <a:off x="11199649" y="2984437"/>
                <a:ext cx="274320" cy="390144"/>
              </a:xfrm>
              <a:prstGeom prst="rect">
                <a:avLst/>
              </a:prstGeom>
              <a:gradFill>
                <a:gsLst>
                  <a:gs pos="0">
                    <a:srgbClr val="FF9933"/>
                  </a:gs>
                  <a:gs pos="100000">
                    <a:srgbClr val="FFC000">
                      <a:lumMod val="40000"/>
                      <a:lumOff val="60000"/>
                    </a:srgbClr>
                  </a:gs>
                </a:gsLst>
                <a:lin ang="162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E1</a:t>
                </a:r>
              </a:p>
            </p:txBody>
          </p:sp>
          <p:sp>
            <p:nvSpPr>
              <p:cNvPr id="36" name="Rectangle 172" descr="Lancement&#10;18/12/21"/>
              <p:cNvSpPr>
                <a:spLocks noChangeArrowheads="1"/>
              </p:cNvSpPr>
              <p:nvPr/>
            </p:nvSpPr>
            <p:spPr bwMode="auto">
              <a:xfrm>
                <a:off x="10840419" y="2176973"/>
                <a:ext cx="721360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Launch</a:t>
                </a:r>
                <a:b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16/12/21</a:t>
                </a:r>
              </a:p>
            </p:txBody>
          </p:sp>
          <p:sp>
            <p:nvSpPr>
              <p:cNvPr id="37" name="Rectangle 157" descr="Livraison EM&#10;17/12/18"/>
              <p:cNvSpPr>
                <a:spLocks noChangeArrowheads="1"/>
              </p:cNvSpPr>
              <p:nvPr/>
            </p:nvSpPr>
            <p:spPr bwMode="auto">
              <a:xfrm>
                <a:off x="5946932" y="3897532"/>
                <a:ext cx="1656676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Delivery of  </a:t>
                </a: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EQM</a:t>
                </a:r>
              </a:p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02/19</a:t>
                </a:r>
              </a:p>
            </p:txBody>
          </p:sp>
          <p:grpSp>
            <p:nvGrpSpPr>
              <p:cNvPr id="38" name="Group 144"/>
              <p:cNvGrpSpPr>
                <a:grpSpLocks/>
              </p:cNvGrpSpPr>
              <p:nvPr/>
            </p:nvGrpSpPr>
            <p:grpSpPr bwMode="auto">
              <a:xfrm>
                <a:off x="9833095" y="3289236"/>
                <a:ext cx="182881" cy="219457"/>
                <a:chOff x="0" y="0"/>
                <a:chExt cx="100" cy="100"/>
              </a:xfrm>
            </p:grpSpPr>
            <p:sp>
              <p:nvSpPr>
                <p:cNvPr id="64" name="Freeform 14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45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1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139"/>
              <p:cNvGrpSpPr>
                <a:grpSpLocks/>
              </p:cNvGrpSpPr>
              <p:nvPr/>
            </p:nvGrpSpPr>
            <p:grpSpPr bwMode="auto">
              <a:xfrm>
                <a:off x="7859453" y="3276806"/>
                <a:ext cx="182881" cy="219457"/>
                <a:chOff x="0" y="0"/>
                <a:chExt cx="100" cy="100"/>
              </a:xfrm>
            </p:grpSpPr>
            <p:sp>
              <p:nvSpPr>
                <p:cNvPr id="62" name="Freeform 14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14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1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Rectangle 137" descr="Livraison STM&#10;19/04/19"/>
              <p:cNvSpPr>
                <a:spLocks noChangeArrowheads="1"/>
              </p:cNvSpPr>
              <p:nvPr/>
            </p:nvSpPr>
            <p:spPr bwMode="auto">
              <a:xfrm>
                <a:off x="7777117" y="3897532"/>
                <a:ext cx="1165131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Delivery of </a:t>
                </a: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STM</a:t>
                </a:r>
              </a:p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06/19</a:t>
                </a:r>
              </a:p>
            </p:txBody>
          </p:sp>
          <p:grpSp>
            <p:nvGrpSpPr>
              <p:cNvPr id="41" name="Group 134"/>
              <p:cNvGrpSpPr>
                <a:grpSpLocks/>
              </p:cNvGrpSpPr>
              <p:nvPr/>
            </p:nvGrpSpPr>
            <p:grpSpPr bwMode="auto">
              <a:xfrm>
                <a:off x="11378894" y="3289236"/>
                <a:ext cx="182881" cy="219457"/>
                <a:chOff x="0" y="0"/>
                <a:chExt cx="100" cy="100"/>
              </a:xfrm>
            </p:grpSpPr>
            <p:sp>
              <p:nvSpPr>
                <p:cNvPr id="60" name="Freeform 13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135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C55A11"/>
                </a:solidFill>
                <a:ln w="1">
                  <a:solidFill>
                    <a:srgbClr val="C55A11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132" descr="RRV&#10;09/03/22"/>
              <p:cNvSpPr>
                <a:spLocks noChangeArrowheads="1"/>
              </p:cNvSpPr>
              <p:nvPr/>
            </p:nvSpPr>
            <p:spPr bwMode="auto">
              <a:xfrm>
                <a:off x="11165533" y="3897532"/>
                <a:ext cx="609600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RRV</a:t>
                </a:r>
                <a:b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09/03/22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3" name="Group 129"/>
              <p:cNvGrpSpPr>
                <a:grpSpLocks/>
              </p:cNvGrpSpPr>
              <p:nvPr/>
            </p:nvGrpSpPr>
            <p:grpSpPr bwMode="auto">
              <a:xfrm>
                <a:off x="5469407" y="2850324"/>
                <a:ext cx="182881" cy="219457"/>
                <a:chOff x="0" y="0"/>
                <a:chExt cx="100" cy="100"/>
              </a:xfrm>
            </p:grpSpPr>
            <p:sp>
              <p:nvSpPr>
                <p:cNvPr id="58" name="Freeform 13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13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1E4E79"/>
                </a:solidFill>
                <a:ln w="1">
                  <a:solidFill>
                    <a:srgbClr val="1E4E79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 115"/>
              <p:cNvSpPr>
                <a:spLocks noChangeArrowheads="1"/>
              </p:cNvSpPr>
              <p:nvPr/>
            </p:nvSpPr>
            <p:spPr bwMode="auto">
              <a:xfrm flipH="1">
                <a:off x="8544403" y="2789548"/>
                <a:ext cx="352415" cy="585215"/>
              </a:xfrm>
              <a:custGeom>
                <a:avLst/>
                <a:gdLst>
                  <a:gd name="T0" fmla="*/ 0 h 57"/>
                  <a:gd name="T1" fmla="*/ 57 h 5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57">
                    <a:moveTo>
                      <a:pt x="0" y="0"/>
                    </a:moveTo>
                    <a:lnTo>
                      <a:pt x="0" y="57"/>
                    </a:lnTo>
                  </a:path>
                </a:pathLst>
              </a:custGeom>
              <a:solidFill>
                <a:srgbClr val="FFFFFF"/>
              </a:solidFill>
              <a:ln w="3">
                <a:solidFill>
                  <a:srgbClr val="31752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137" descr="Livraison STM&#10;19/04/19"/>
              <p:cNvSpPr>
                <a:spLocks noChangeArrowheads="1"/>
              </p:cNvSpPr>
              <p:nvPr/>
            </p:nvSpPr>
            <p:spPr bwMode="auto">
              <a:xfrm>
                <a:off x="9240533" y="3897532"/>
                <a:ext cx="1367999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Delivery of </a:t>
                </a:r>
                <a:r>
                  <a:rPr kumimoji="0" lang="fr-FR" alt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PFM</a:t>
                </a:r>
              </a:p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12/20</a:t>
                </a:r>
              </a:p>
            </p:txBody>
          </p:sp>
          <p:cxnSp>
            <p:nvCxnSpPr>
              <p:cNvPr id="46" name="Connecteur droit 45"/>
              <p:cNvCxnSpPr>
                <a:stCxn id="40" idx="0"/>
                <a:endCxn id="62" idx="2"/>
              </p:cNvCxnSpPr>
              <p:nvPr/>
            </p:nvCxnSpPr>
            <p:spPr>
              <a:xfrm flipH="1" flipV="1">
                <a:off x="7950892" y="3496262"/>
                <a:ext cx="408767" cy="40127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Connecteur droit 46"/>
              <p:cNvCxnSpPr>
                <a:stCxn id="37" idx="0"/>
                <a:endCxn id="54" idx="2"/>
              </p:cNvCxnSpPr>
              <p:nvPr/>
            </p:nvCxnSpPr>
            <p:spPr>
              <a:xfrm flipV="1">
                <a:off x="6775271" y="3508694"/>
                <a:ext cx="389400" cy="388838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Connecteur droit 47"/>
              <p:cNvCxnSpPr>
                <a:stCxn id="64" idx="2"/>
                <a:endCxn id="45" idx="0"/>
              </p:cNvCxnSpPr>
              <p:nvPr/>
            </p:nvCxnSpPr>
            <p:spPr>
              <a:xfrm flipH="1">
                <a:off x="9924565" y="3508695"/>
                <a:ext cx="1" cy="38884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Connecteur droit 48"/>
              <p:cNvCxnSpPr>
                <a:stCxn id="56" idx="0"/>
                <a:endCxn id="36" idx="2"/>
              </p:cNvCxnSpPr>
              <p:nvPr/>
            </p:nvCxnSpPr>
            <p:spPr>
              <a:xfrm flipV="1">
                <a:off x="11189487" y="2664653"/>
                <a:ext cx="11605" cy="195072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Connecteur droit 49"/>
              <p:cNvCxnSpPr>
                <a:stCxn id="60" idx="2"/>
                <a:endCxn id="42" idx="0"/>
              </p:cNvCxnSpPr>
              <p:nvPr/>
            </p:nvCxnSpPr>
            <p:spPr>
              <a:xfrm>
                <a:off x="11470367" y="3508695"/>
                <a:ext cx="1" cy="38884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51" name="Group 134"/>
              <p:cNvGrpSpPr>
                <a:grpSpLocks/>
              </p:cNvGrpSpPr>
              <p:nvPr/>
            </p:nvGrpSpPr>
            <p:grpSpPr bwMode="auto">
              <a:xfrm>
                <a:off x="11098046" y="2859725"/>
                <a:ext cx="182881" cy="219457"/>
                <a:chOff x="0" y="0"/>
                <a:chExt cx="100" cy="100"/>
              </a:xfrm>
            </p:grpSpPr>
            <p:sp>
              <p:nvSpPr>
                <p:cNvPr id="56" name="Freeform 13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35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C55A11"/>
                </a:solidFill>
                <a:ln w="1">
                  <a:solidFill>
                    <a:srgbClr val="C55A11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159"/>
              <p:cNvGrpSpPr>
                <a:grpSpLocks/>
              </p:cNvGrpSpPr>
              <p:nvPr/>
            </p:nvGrpSpPr>
            <p:grpSpPr bwMode="auto">
              <a:xfrm>
                <a:off x="7073230" y="3289236"/>
                <a:ext cx="182881" cy="219457"/>
                <a:chOff x="0" y="0"/>
                <a:chExt cx="100" cy="100"/>
              </a:xfrm>
            </p:grpSpPr>
            <p:sp>
              <p:nvSpPr>
                <p:cNvPr id="54" name="Freeform 16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16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1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AutoShape 116" descr="Aujourd’hui"/>
              <p:cNvSpPr>
                <a:spLocks noChangeArrowheads="1"/>
              </p:cNvSpPr>
              <p:nvPr/>
            </p:nvSpPr>
            <p:spPr bwMode="auto">
              <a:xfrm>
                <a:off x="8497912" y="2594476"/>
                <a:ext cx="812800" cy="195072"/>
              </a:xfrm>
              <a:prstGeom prst="roundRect">
                <a:avLst>
                  <a:gd name="adj" fmla="val 10000"/>
                </a:avLst>
              </a:prstGeom>
              <a:solidFill>
                <a:srgbClr val="317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altLang="fr-FR" sz="1000" b="1" kern="1200" dirty="0" err="1">
                    <a:solidFill>
                      <a:srgbClr val="FFFFF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Today</a:t>
                </a:r>
                <a:endParaRPr kumimoji="0" lang="fr-FR" alt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6" name="Espace réservé du contenu 2"/>
          <p:cNvSpPr txBox="1">
            <a:spLocks/>
          </p:cNvSpPr>
          <p:nvPr/>
        </p:nvSpPr>
        <p:spPr>
          <a:xfrm>
            <a:off x="514572" y="4600256"/>
            <a:ext cx="12252523" cy="4679420"/>
          </a:xfrm>
          <a:prstGeom prst="rect">
            <a:avLst/>
          </a:prstGeom>
        </p:spPr>
        <p:txBody>
          <a:bodyPr vert="horz" wrap="square" lIns="139880" tIns="69944" rIns="139880" bIns="69944" rtlCol="0">
            <a:spAutoFit/>
          </a:bodyPr>
          <a:lstStyle>
            <a:lvl1pPr marL="0" indent="0" algn="l" defTabSz="1398805" rtl="0" eaLnBrk="1" latinLnBrk="0" hangingPunct="1">
              <a:lnSpc>
                <a:spcPct val="90000"/>
              </a:lnSpc>
              <a:spcBef>
                <a:spcPts val="1530"/>
              </a:spcBef>
              <a:buFont typeface="Arial"/>
              <a:buNone/>
              <a:defRPr lang="fr-FR" sz="3100" b="1" kern="12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553689" indent="-422558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24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3098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Font typeface="Wingdings 2" panose="05020102010507070707" pitchFamily="18" charset="2"/>
              <a:buChar char="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39219" indent="-437126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SzPct val="150000"/>
              <a:buFont typeface="Wingdings 2" panose="05020102010507070707" pitchFamily="18" charset="2"/>
              <a:buChar char=""/>
              <a:defRPr sz="200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1838354" indent="0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Font typeface="Wingdings 2" panose="05020102010507070707" pitchFamily="18" charset="2"/>
              <a:buChar char=""/>
              <a:defRPr lang="fr-FR" sz="1800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3846695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6101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5495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4896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9300"/>
                </a:solidFill>
                <a:latin typeface="Avenir Next"/>
                <a:ea typeface="Avenir Next"/>
                <a:cs typeface="Avenir Next"/>
              </a:rPr>
              <a:t>Initial launch date: December 2021.</a:t>
            </a:r>
          </a:p>
          <a:p>
            <a:pPr lvl="0">
              <a:defRPr/>
            </a:pPr>
            <a:r>
              <a:rPr lang="en-US" sz="2400" dirty="0">
                <a:solidFill>
                  <a:srgbClr val="FF9300"/>
                </a:solidFill>
                <a:latin typeface="Avenir Next"/>
                <a:ea typeface="Avenir Next"/>
                <a:cs typeface="Avenir Next"/>
              </a:rPr>
              <a:t>Difficult to foresee the consequences of the current situation (6 </a:t>
            </a:r>
            <a:r>
              <a:rPr lang="en-US" sz="2400">
                <a:solidFill>
                  <a:srgbClr val="FF9300"/>
                </a:solidFill>
                <a:latin typeface="Avenir Next"/>
                <a:ea typeface="Avenir Next"/>
                <a:cs typeface="Avenir Next"/>
              </a:rPr>
              <a:t>to 10 </a:t>
            </a:r>
            <a:r>
              <a:rPr lang="en-US" sz="2400" dirty="0">
                <a:solidFill>
                  <a:srgbClr val="FF9300"/>
                </a:solidFill>
                <a:latin typeface="Avenir Next"/>
                <a:ea typeface="Avenir Next"/>
                <a:cs typeface="Avenir Next"/>
              </a:rPr>
              <a:t>months delay, TBC), but we can reasonably expect a commissioning in 2022: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838787"/>
                </a:solidFill>
                <a:latin typeface="Avenir Next"/>
                <a:ea typeface="Avenir Next"/>
                <a:cs typeface="Avenir Next"/>
              </a:rPr>
              <a:t>Duration of 3 years (nominal) + 2 years (extension).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838787"/>
                </a:solidFill>
                <a:latin typeface="Avenir Next"/>
                <a:ea typeface="Avenir Next"/>
                <a:cs typeface="Avenir Next"/>
              </a:rPr>
              <a:t>No guarantee that SVOM will be contemporary with Theseus.</a:t>
            </a:r>
          </a:p>
          <a:p>
            <a:pPr lvl="0">
              <a:defRPr/>
            </a:pPr>
            <a:endParaRPr lang="en-US" sz="2000" b="0" dirty="0">
              <a:solidFill>
                <a:srgbClr val="838787"/>
              </a:solidFill>
              <a:latin typeface="Avenir Next"/>
              <a:ea typeface="Avenir Next"/>
              <a:cs typeface="Avenir Next"/>
            </a:endParaRPr>
          </a:p>
          <a:p>
            <a:pPr lvl="0">
              <a:defRPr/>
            </a:pPr>
            <a:r>
              <a:rPr lang="en-US" sz="2400" dirty="0">
                <a:solidFill>
                  <a:srgbClr val="FF9300"/>
                </a:solidFill>
                <a:latin typeface="Avenir Next"/>
                <a:ea typeface="Avenir Next"/>
                <a:cs typeface="Avenir Next"/>
              </a:rPr>
              <a:t>But a very useful pathfinder in view of the ESA selection process: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838787"/>
                </a:solidFill>
                <a:latin typeface="Avenir Next"/>
                <a:ea typeface="Avenir Next"/>
                <a:cs typeface="Avenir Next"/>
              </a:rPr>
              <a:t>Validation of the VHF network.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838787"/>
                </a:solidFill>
                <a:latin typeface="Avenir Next"/>
                <a:ea typeface="Avenir Next"/>
                <a:cs typeface="Avenir Next"/>
              </a:rPr>
              <a:t>Validation of the lobster eyes optics (MXT).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838787"/>
                </a:solidFill>
                <a:latin typeface="Avenir Next"/>
                <a:ea typeface="Avenir Next"/>
                <a:cs typeface="Avenir Next"/>
              </a:rPr>
              <a:t>Validation of the ALFA IR sensor (COLIBRI).</a:t>
            </a:r>
          </a:p>
        </p:txBody>
      </p:sp>
    </p:spTree>
    <p:extLst>
      <p:ext uri="{BB962C8B-B14F-4D97-AF65-F5344CB8AC3E}">
        <p14:creationId xmlns:p14="http://schemas.microsoft.com/office/powerpoint/2010/main" val="2254026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453728" y="556320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science of </a:t>
            </a:r>
            <a:r>
              <a:rPr lang="en-US" dirty="0" err="1"/>
              <a:t>svom</a:t>
            </a:r>
            <a:endParaRPr lang="en-US" dirty="0"/>
          </a:p>
        </p:txBody>
      </p:sp>
      <p:sp>
        <p:nvSpPr>
          <p:cNvPr id="224" name="ECLAIRs (CNES, IRAP, CEA, APC)…"/>
          <p:cNvSpPr txBox="1"/>
          <p:nvPr/>
        </p:nvSpPr>
        <p:spPr>
          <a:xfrm>
            <a:off x="486222" y="1882662"/>
            <a:ext cx="12107327" cy="265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647" tIns="35647" rIns="35647" bIns="35647" anchor="ctr">
            <a:spAutoFit/>
          </a:bodyPr>
          <a:lstStyle/>
          <a:p>
            <a:r>
              <a:rPr lang="fr-FR" sz="2800" b="1" dirty="0" err="1">
                <a:solidFill>
                  <a:srgbClr val="FF9300"/>
                </a:solidFill>
              </a:rPr>
              <a:t>Three</a:t>
            </a:r>
            <a:r>
              <a:rPr lang="fr-FR" sz="2800" b="1" dirty="0">
                <a:solidFill>
                  <a:srgbClr val="FF9300"/>
                </a:solidFill>
              </a:rPr>
              <a:t> main </a:t>
            </a:r>
            <a:r>
              <a:rPr lang="fr-FR" sz="2800" b="1" dirty="0" err="1">
                <a:solidFill>
                  <a:srgbClr val="FF9300"/>
                </a:solidFill>
              </a:rPr>
              <a:t>scientific</a:t>
            </a:r>
            <a:r>
              <a:rPr lang="fr-FR" sz="2800" b="1" dirty="0">
                <a:solidFill>
                  <a:srgbClr val="FF9300"/>
                </a:solidFill>
              </a:rPr>
              <a:t> programs: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/>
              <a:t>Core</a:t>
            </a:r>
            <a:r>
              <a:rPr lang="fr-FR" b="1" dirty="0"/>
              <a:t> Program: </a:t>
            </a:r>
            <a:r>
              <a:rPr lang="fr-FR" dirty="0" err="1"/>
              <a:t>GRBs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General Program: </a:t>
            </a:r>
            <a:r>
              <a:rPr lang="fr-FR" dirty="0"/>
              <a:t>AGN, TDE, </a:t>
            </a:r>
            <a:r>
              <a:rPr lang="fr-FR" dirty="0" err="1"/>
              <a:t>galactic</a:t>
            </a:r>
            <a:r>
              <a:rPr lang="fr-FR" dirty="0"/>
              <a:t> sources (</a:t>
            </a:r>
            <a:r>
              <a:rPr lang="fr-FR" dirty="0" err="1"/>
              <a:t>CVs</a:t>
            </a:r>
            <a:r>
              <a:rPr lang="fr-FR" dirty="0"/>
              <a:t>, </a:t>
            </a:r>
            <a:r>
              <a:rPr lang="fr-FR" dirty="0" err="1"/>
              <a:t>XRBs</a:t>
            </a:r>
            <a:r>
              <a:rPr lang="fr-FR" dirty="0"/>
              <a:t>, pulsars, </a:t>
            </a:r>
            <a:r>
              <a:rPr lang="fr-FR" dirty="0" err="1"/>
              <a:t>magnetars</a:t>
            </a:r>
            <a:r>
              <a:rPr lang="fr-FR" dirty="0"/>
              <a:t>), TGF, CXB, </a:t>
            </a:r>
            <a:r>
              <a:rPr lang="fr-FR" dirty="0" err="1"/>
              <a:t>etc</a:t>
            </a:r>
            <a:r>
              <a:rPr lang="fr-FR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/>
              <a:t>Targets</a:t>
            </a:r>
            <a:r>
              <a:rPr lang="fr-FR" b="1" dirty="0"/>
              <a:t> of </a:t>
            </a:r>
            <a:r>
              <a:rPr lang="fr-FR" b="1" dirty="0" err="1"/>
              <a:t>Opportunity</a:t>
            </a:r>
            <a:r>
              <a:rPr lang="fr-FR" b="1" dirty="0"/>
              <a:t> (1/</a:t>
            </a:r>
            <a:r>
              <a:rPr lang="fr-FR" b="1" dirty="0" err="1"/>
              <a:t>day</a:t>
            </a:r>
            <a:r>
              <a:rPr lang="fr-FR" b="1" dirty="0"/>
              <a:t>): </a:t>
            </a:r>
            <a:r>
              <a:rPr lang="fr-FR" dirty="0" err="1"/>
              <a:t>search</a:t>
            </a:r>
            <a:r>
              <a:rPr lang="fr-FR" dirty="0"/>
              <a:t> for </a:t>
            </a:r>
            <a:r>
              <a:rPr lang="fr-FR" dirty="0" err="1"/>
              <a:t>counterparts</a:t>
            </a:r>
            <a:r>
              <a:rPr lang="fr-FR" dirty="0"/>
              <a:t> to multi-</a:t>
            </a:r>
            <a:r>
              <a:rPr lang="fr-FR" dirty="0" err="1"/>
              <a:t>wavelength</a:t>
            </a:r>
            <a:r>
              <a:rPr lang="fr-FR" dirty="0"/>
              <a:t> (SKA, LSST, CTA, HAWC, </a:t>
            </a:r>
            <a:r>
              <a:rPr lang="fr-FR" dirty="0" err="1"/>
              <a:t>etc</a:t>
            </a:r>
            <a:r>
              <a:rPr lang="fr-FR" dirty="0"/>
              <a:t>) or multi-</a:t>
            </a:r>
            <a:r>
              <a:rPr lang="fr-FR" dirty="0" err="1"/>
              <a:t>messenger</a:t>
            </a:r>
            <a:r>
              <a:rPr lang="fr-FR" dirty="0"/>
              <a:t> (</a:t>
            </a:r>
            <a:r>
              <a:rPr lang="fr-FR" dirty="0" err="1"/>
              <a:t>GWs</a:t>
            </a:r>
            <a:r>
              <a:rPr lang="fr-FR" dirty="0"/>
              <a:t>, neutrinos) triggers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7CF685-5203-B748-8DAD-C5AFC40D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84" y="5477714"/>
            <a:ext cx="6040001" cy="2664296"/>
          </a:xfrm>
          <a:prstGeom prst="rect">
            <a:avLst/>
          </a:prstGeom>
        </p:spPr>
      </p:pic>
      <p:sp>
        <p:nvSpPr>
          <p:cNvPr id="12" name="ECLAIRs (CNES, IRAP, CEA, APC)…">
            <a:extLst>
              <a:ext uri="{FF2B5EF4-FFF2-40B4-BE49-F238E27FC236}">
                <a16:creationId xmlns:a16="http://schemas.microsoft.com/office/drawing/2014/main" id="{40591C55-258A-C143-98CE-37A5BD812B09}"/>
              </a:ext>
            </a:extLst>
          </p:cNvPr>
          <p:cNvSpPr txBox="1"/>
          <p:nvPr/>
        </p:nvSpPr>
        <p:spPr>
          <a:xfrm>
            <a:off x="6646416" y="5788982"/>
            <a:ext cx="6057343" cy="2041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647" tIns="35647" rIns="35647" bIns="35647" anchor="ctr">
            <a:spAutoFit/>
          </a:bodyPr>
          <a:lstStyle/>
          <a:p>
            <a:r>
              <a:rPr lang="fr-FR" sz="2800" b="1" dirty="0" err="1">
                <a:solidFill>
                  <a:srgbClr val="FF9300"/>
                </a:solidFill>
              </a:rPr>
              <a:t>After</a:t>
            </a:r>
            <a:r>
              <a:rPr lang="fr-FR" sz="2800" b="1" dirty="0">
                <a:solidFill>
                  <a:srgbClr val="FF9300"/>
                </a:solidFill>
              </a:rPr>
              <a:t> </a:t>
            </a:r>
            <a:r>
              <a:rPr lang="fr-FR" sz="2800" b="1" dirty="0" err="1">
                <a:solidFill>
                  <a:srgbClr val="FF9300"/>
                </a:solidFill>
              </a:rPr>
              <a:t>three</a:t>
            </a:r>
            <a:r>
              <a:rPr lang="fr-FR" sz="2800" b="1" dirty="0">
                <a:solidFill>
                  <a:srgbClr val="FF9300"/>
                </a:solidFill>
              </a:rPr>
              <a:t> </a:t>
            </a:r>
            <a:r>
              <a:rPr lang="fr-FR" sz="2800" b="1" dirty="0" err="1">
                <a:solidFill>
                  <a:srgbClr val="FF9300"/>
                </a:solidFill>
              </a:rPr>
              <a:t>years</a:t>
            </a:r>
            <a:r>
              <a:rPr lang="fr-FR" sz="2800" b="1" dirty="0">
                <a:solidFill>
                  <a:srgbClr val="FF93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/>
              <a:t>Higher</a:t>
            </a:r>
            <a:r>
              <a:rPr lang="fr-FR" b="1" dirty="0"/>
              <a:t> </a:t>
            </a:r>
            <a:r>
              <a:rPr lang="fr-FR" b="1" dirty="0" err="1"/>
              <a:t>ToO</a:t>
            </a:r>
            <a:r>
              <a:rPr lang="fr-FR" b="1" dirty="0"/>
              <a:t> fraction </a:t>
            </a:r>
            <a:r>
              <a:rPr lang="fr-FR" dirty="0"/>
              <a:t>(up to 5/</a:t>
            </a:r>
            <a:r>
              <a:rPr lang="fr-FR" dirty="0" err="1"/>
              <a:t>day</a:t>
            </a:r>
            <a:r>
              <a:rPr lang="fr-F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More GP time </a:t>
            </a:r>
            <a:r>
              <a:rPr lang="fr-FR" dirty="0" err="1"/>
              <a:t>outside</a:t>
            </a:r>
            <a:r>
              <a:rPr lang="fr-FR" dirty="0"/>
              <a:t> the B1 </a:t>
            </a:r>
            <a:r>
              <a:rPr lang="fr-FR" dirty="0" err="1"/>
              <a:t>law</a:t>
            </a:r>
            <a:r>
              <a:rPr lang="fr-FR" dirty="0"/>
              <a:t> (</a:t>
            </a:r>
            <a:r>
              <a:rPr lang="fr-FR" dirty="0" err="1"/>
              <a:t>from</a:t>
            </a:r>
            <a:r>
              <a:rPr lang="fr-FR" dirty="0"/>
              <a:t> 10% to 50% of GP allocation) 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1243423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vom-slide3.002.tiff" descr="svom-slide3.00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VOM “Space-based multi-band astronomical Variable Objects Monitor”…"/>
          <p:cNvSpPr/>
          <p:nvPr/>
        </p:nvSpPr>
        <p:spPr>
          <a:xfrm>
            <a:off x="842619" y="274551"/>
            <a:ext cx="11319647" cy="1215717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97797">
              <a:spcBef>
                <a:spcPts val="0"/>
              </a:spcBef>
              <a:defRPr sz="2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 SVOM “</a:t>
            </a:r>
            <a:r>
              <a:rPr sz="3100" dirty="0"/>
              <a:t>S</a:t>
            </a:r>
            <a:r>
              <a:rPr dirty="0"/>
              <a:t>pace-based multi-band astronomical </a:t>
            </a:r>
            <a:r>
              <a:rPr sz="3100" dirty="0"/>
              <a:t>V</a:t>
            </a:r>
            <a:r>
              <a:rPr dirty="0"/>
              <a:t>ariable </a:t>
            </a:r>
            <a:r>
              <a:rPr sz="3100" dirty="0"/>
              <a:t>O</a:t>
            </a:r>
            <a:r>
              <a:rPr dirty="0"/>
              <a:t>bjects </a:t>
            </a:r>
            <a:r>
              <a:rPr sz="3100" dirty="0"/>
              <a:t>M</a:t>
            </a:r>
            <a:r>
              <a:rPr dirty="0"/>
              <a:t>onitor”</a:t>
            </a:r>
          </a:p>
          <a:p>
            <a:pPr algn="ctr" defTabSz="1297797">
              <a:spcBef>
                <a:spcPts val="0"/>
              </a:spcBef>
              <a:defRPr sz="2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a Sino-French mission dedicated to GRBs and transient</a:t>
            </a:r>
            <a:r>
              <a:rPr lang="fr-FR" dirty="0"/>
              <a:t> sources</a:t>
            </a:r>
            <a:endParaRPr spc="-1" dirty="0">
              <a:uFill>
                <a:solidFill>
                  <a:srgbClr val="FFFFFF"/>
                </a:solidFill>
              </a:uFill>
            </a:endParaRPr>
          </a:p>
          <a:p>
            <a:pPr algn="ctr" defTabSz="1297797">
              <a:spcBef>
                <a:spcPts val="0"/>
              </a:spcBef>
              <a:defRPr sz="2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pc="-1" dirty="0">
                <a:uFill>
                  <a:solidFill>
                    <a:srgbClr val="FFFFFF"/>
                  </a:solidFill>
                </a:uFill>
              </a:rPr>
              <a:t>to be la</a:t>
            </a:r>
            <a:r>
              <a:rPr dirty="0"/>
              <a:t>unched end 2021, duration 3+2 years 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 bwMode="auto">
          <a:xfrm>
            <a:off x="5694116" y="5389320"/>
            <a:ext cx="0" cy="39669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09" y="6795911"/>
            <a:ext cx="887307" cy="135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Group 23"/>
          <p:cNvGrpSpPr>
            <a:grpSpLocks/>
          </p:cNvGrpSpPr>
          <p:nvPr/>
        </p:nvGrpSpPr>
        <p:grpSpPr bwMode="auto">
          <a:xfrm>
            <a:off x="-56442" y="4303328"/>
            <a:ext cx="2935113" cy="927947"/>
            <a:chOff x="768" y="3312"/>
            <a:chExt cx="1248" cy="384"/>
          </a:xfrm>
        </p:grpSpPr>
        <p:sp>
          <p:nvSpPr>
            <p:cNvPr id="9267" name="Oval 24"/>
            <p:cNvSpPr>
              <a:spLocks noChangeArrowheads="1"/>
            </p:cNvSpPr>
            <p:nvPr/>
          </p:nvSpPr>
          <p:spPr bwMode="auto">
            <a:xfrm>
              <a:off x="768" y="3312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68" name="Oval 25"/>
            <p:cNvSpPr>
              <a:spLocks noChangeArrowheads="1"/>
            </p:cNvSpPr>
            <p:nvPr/>
          </p:nvSpPr>
          <p:spPr bwMode="auto">
            <a:xfrm>
              <a:off x="960" y="3456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69" name="Oval 26"/>
            <p:cNvSpPr>
              <a:spLocks noChangeArrowheads="1"/>
            </p:cNvSpPr>
            <p:nvPr/>
          </p:nvSpPr>
          <p:spPr bwMode="auto">
            <a:xfrm>
              <a:off x="1200" y="3312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70" name="Oval 27"/>
            <p:cNvSpPr>
              <a:spLocks noChangeArrowheads="1"/>
            </p:cNvSpPr>
            <p:nvPr/>
          </p:nvSpPr>
          <p:spPr bwMode="auto">
            <a:xfrm>
              <a:off x="1440" y="3456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71" name="Oval 28"/>
            <p:cNvSpPr>
              <a:spLocks noChangeArrowheads="1"/>
            </p:cNvSpPr>
            <p:nvPr/>
          </p:nvSpPr>
          <p:spPr bwMode="auto">
            <a:xfrm>
              <a:off x="1680" y="3360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5606" name="AutoShape 30"/>
          <p:cNvSpPr>
            <a:spLocks noChangeArrowheads="1"/>
          </p:cNvSpPr>
          <p:nvPr/>
        </p:nvSpPr>
        <p:spPr bwMode="auto">
          <a:xfrm>
            <a:off x="4192694" y="7592911"/>
            <a:ext cx="3014133" cy="1314027"/>
          </a:xfrm>
          <a:prstGeom prst="cloudCallout">
            <a:avLst>
              <a:gd name="adj1" fmla="val -19264"/>
              <a:gd name="adj2" fmla="val 1363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 kern="120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GCN</a:t>
            </a:r>
            <a:endParaRPr lang="zh-CN" altLang="en-US" sz="2300" b="1" kern="120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2" name="Text Box 111"/>
          <p:cNvSpPr txBox="1">
            <a:spLocks noChangeArrowheads="1"/>
          </p:cNvSpPr>
          <p:nvPr/>
        </p:nvSpPr>
        <p:spPr bwMode="auto">
          <a:xfrm>
            <a:off x="7446152" y="8970152"/>
            <a:ext cx="491969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>
                <a:solidFill>
                  <a:srgbClr val="33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Large telescope</a:t>
            </a:r>
            <a:endParaRPr lang="en-GB" altLang="zh-CN" sz="2800" b="1" kern="1200">
              <a:solidFill>
                <a:srgbClr val="3333CC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5632" name="Picture 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>
            <a:fillRect/>
          </a:stretch>
        </p:blipFill>
        <p:spPr bwMode="auto">
          <a:xfrm>
            <a:off x="10313529" y="7337781"/>
            <a:ext cx="1537547" cy="163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33" name="Picture 113" descr="vlt-bi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/>
          <a:stretch>
            <a:fillRect/>
          </a:stretch>
        </p:blipFill>
        <p:spPr bwMode="auto">
          <a:xfrm>
            <a:off x="8166383" y="7353587"/>
            <a:ext cx="1535289" cy="162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9" name="肘形连接符 3"/>
          <p:cNvCxnSpPr>
            <a:cxnSpLocks noChangeShapeType="1"/>
            <a:stCxn id="93" idx="2"/>
          </p:cNvCxnSpPr>
          <p:nvPr/>
        </p:nvCxnSpPr>
        <p:spPr bwMode="auto">
          <a:xfrm rot="16200000" flipH="1">
            <a:off x="827338" y="5943459"/>
            <a:ext cx="692289" cy="701042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26" name="Picture 4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0185">
            <a:off x="320608" y="1867183"/>
            <a:ext cx="1720427" cy="93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88" y="5583487"/>
            <a:ext cx="887306" cy="135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13" name="直接箭头连接符 9"/>
          <p:cNvCxnSpPr>
            <a:cxnSpLocks noChangeShapeType="1"/>
          </p:cNvCxnSpPr>
          <p:nvPr/>
        </p:nvCxnSpPr>
        <p:spPr bwMode="auto">
          <a:xfrm>
            <a:off x="7177480" y="8261210"/>
            <a:ext cx="90762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14" name="直接箭头连接符 45"/>
          <p:cNvCxnSpPr>
            <a:cxnSpLocks noChangeShapeType="1"/>
          </p:cNvCxnSpPr>
          <p:nvPr/>
        </p:nvCxnSpPr>
        <p:spPr bwMode="auto">
          <a:xfrm flipV="1">
            <a:off x="6863646" y="6202120"/>
            <a:ext cx="1878471" cy="160979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6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4" y="6256305"/>
            <a:ext cx="512516" cy="38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25" y="7565818"/>
            <a:ext cx="512515" cy="37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Box 12"/>
          <p:cNvSpPr txBox="1">
            <a:spLocks noChangeArrowheads="1"/>
          </p:cNvSpPr>
          <p:nvPr/>
        </p:nvSpPr>
        <p:spPr bwMode="auto">
          <a:xfrm>
            <a:off x="575736" y="6150187"/>
            <a:ext cx="1555608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T0+30s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5618" name="TextBox 50"/>
          <p:cNvSpPr txBox="1">
            <a:spLocks noChangeArrowheads="1"/>
          </p:cNvSpPr>
          <p:nvPr/>
        </p:nvSpPr>
        <p:spPr bwMode="auto">
          <a:xfrm>
            <a:off x="995684" y="7274563"/>
            <a:ext cx="1555608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T0+1min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25619" name="直接箭头连接符 14"/>
          <p:cNvCxnSpPr>
            <a:cxnSpLocks noChangeShapeType="1"/>
          </p:cNvCxnSpPr>
          <p:nvPr/>
        </p:nvCxnSpPr>
        <p:spPr bwMode="auto">
          <a:xfrm>
            <a:off x="1009227" y="3752427"/>
            <a:ext cx="0" cy="68636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21" name="Text Box 29"/>
          <p:cNvSpPr txBox="1">
            <a:spLocks noChangeArrowheads="1"/>
          </p:cNvSpPr>
          <p:nvPr/>
        </p:nvSpPr>
        <p:spPr bwMode="auto">
          <a:xfrm>
            <a:off x="1636893" y="2774810"/>
            <a:ext cx="1855893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3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Auto slew</a:t>
            </a:r>
            <a:endParaRPr lang="zh-CN" altLang="en-US" sz="23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5623" name="Picture 120" descr="GLAST_Arti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r="11339"/>
          <a:stretch>
            <a:fillRect/>
          </a:stretch>
        </p:blipFill>
        <p:spPr bwMode="auto">
          <a:xfrm rot="-10423454">
            <a:off x="10342881" y="1657209"/>
            <a:ext cx="1142436" cy="10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Box 4"/>
          <p:cNvSpPr txBox="1">
            <a:spLocks noChangeArrowheads="1"/>
          </p:cNvSpPr>
          <p:nvPr/>
        </p:nvSpPr>
        <p:spPr bwMode="auto">
          <a:xfrm>
            <a:off x="2" y="3257976"/>
            <a:ext cx="242711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</a:t>
            </a:r>
            <a:r>
              <a:rPr lang="en-US" altLang="zh-CN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GRB trigger</a:t>
            </a:r>
            <a:endParaRPr lang="zh-CN" altLang="en-US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96729" y="4323649"/>
            <a:ext cx="3339253" cy="745067"/>
          </a:xfrm>
          <a:prstGeom prst="rect">
            <a:avLst/>
          </a:prstGeom>
          <a:noFill/>
        </p:spPr>
        <p:txBody>
          <a:bodyPr lIns="130032" tIns="65017" rIns="130032" bIns="65017">
            <a:spAutoFit/>
          </a:bodyPr>
          <a:lstStyle/>
          <a:p>
            <a:pPr defTabSz="1300326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1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T0+5min </a:t>
            </a:r>
          </a:p>
          <a:p>
            <a:pPr defTabSz="1300326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VT,MXt</a:t>
            </a:r>
            <a:r>
              <a:rPr lang="zh-CN" altLang="en-US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observation</a:t>
            </a:r>
          </a:p>
        </p:txBody>
      </p:sp>
      <p:pic>
        <p:nvPicPr>
          <p:cNvPr id="25628" name="Picture 4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21137">
            <a:off x="2779327" y="3142828"/>
            <a:ext cx="1720427" cy="93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29" name="曲线连接符 5"/>
          <p:cNvCxnSpPr>
            <a:cxnSpLocks noChangeShapeType="1"/>
            <a:stCxn id="9226" idx="2"/>
          </p:cNvCxnSpPr>
          <p:nvPr/>
        </p:nvCxnSpPr>
        <p:spPr bwMode="auto">
          <a:xfrm>
            <a:off x="1643666" y="2404536"/>
            <a:ext cx="1722685" cy="1323058"/>
          </a:xfrm>
          <a:prstGeom prst="curvedConnector3">
            <a:avLst>
              <a:gd name="adj1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肘形连接符 3"/>
          <p:cNvCxnSpPr>
            <a:cxnSpLocks noChangeShapeType="1"/>
            <a:stCxn id="93" idx="2"/>
          </p:cNvCxnSpPr>
          <p:nvPr/>
        </p:nvCxnSpPr>
        <p:spPr bwMode="auto">
          <a:xfrm rot="16200000" flipH="1">
            <a:off x="837494" y="5933302"/>
            <a:ext cx="1805375" cy="1834445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肘形连接符 3"/>
          <p:cNvCxnSpPr>
            <a:cxnSpLocks noChangeShapeType="1"/>
            <a:stCxn id="93" idx="2"/>
          </p:cNvCxnSpPr>
          <p:nvPr/>
        </p:nvCxnSpPr>
        <p:spPr bwMode="auto">
          <a:xfrm rot="16200000" flipH="1">
            <a:off x="1210029" y="5560768"/>
            <a:ext cx="2559471" cy="3333609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742119" y="5773142"/>
            <a:ext cx="1803965" cy="1331645"/>
          </a:xfrm>
          <a:prstGeom prst="rect">
            <a:avLst/>
          </a:prstGeom>
          <a:solidFill>
            <a:srgbClr val="FFC0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Other SC mission center</a:t>
            </a:r>
            <a:endParaRPr lang="zh-CN" altLang="en-US" sz="26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76" name="直接箭头连接符 45"/>
          <p:cNvCxnSpPr>
            <a:cxnSpLocks noChangeShapeType="1"/>
          </p:cNvCxnSpPr>
          <p:nvPr/>
        </p:nvCxnSpPr>
        <p:spPr bwMode="auto">
          <a:xfrm flipV="1">
            <a:off x="9642970" y="4034651"/>
            <a:ext cx="0" cy="1697849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8607" y="8134774"/>
            <a:ext cx="3569546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GRB coordination distribute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4192696" y="6150188"/>
            <a:ext cx="1356924" cy="56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Inside SVOM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5843131" y="6150187"/>
            <a:ext cx="160302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Outside SVOM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24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3068" y="523805"/>
            <a:ext cx="11008924" cy="959556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rgbClr val="000000"/>
                </a:solidFill>
              </a:rPr>
              <a:t>GRB Observation scenario</a:t>
            </a:r>
            <a:endParaRPr lang="zh-CN" altLang="en-US" sz="3400" dirty="0">
              <a:solidFill>
                <a:srgbClr val="C00000"/>
              </a:solidFill>
            </a:endParaRPr>
          </a:p>
        </p:txBody>
      </p:sp>
      <p:cxnSp>
        <p:nvCxnSpPr>
          <p:cNvPr id="86" name="直接连接符 85"/>
          <p:cNvCxnSpPr/>
          <p:nvPr/>
        </p:nvCxnSpPr>
        <p:spPr bwMode="auto">
          <a:xfrm flipH="1">
            <a:off x="10756053" y="4140764"/>
            <a:ext cx="22329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50" name="TextBox 88"/>
          <p:cNvSpPr txBox="1">
            <a:spLocks noChangeArrowheads="1"/>
          </p:cNvSpPr>
          <p:nvPr/>
        </p:nvSpPr>
        <p:spPr bwMode="auto">
          <a:xfrm>
            <a:off x="11083434" y="3578580"/>
            <a:ext cx="1799448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On board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251" name="TextBox 89"/>
          <p:cNvSpPr txBox="1">
            <a:spLocks noChangeArrowheads="1"/>
          </p:cNvSpPr>
          <p:nvPr/>
        </p:nvSpPr>
        <p:spPr bwMode="auto">
          <a:xfrm>
            <a:off x="10546081" y="4362027"/>
            <a:ext cx="2336799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On Ground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91" name="Picture 89" descr="swift -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62">
            <a:off x="8947576" y="2476786"/>
            <a:ext cx="1600764" cy="16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47040" y="4504269"/>
            <a:ext cx="157367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VHF</a:t>
            </a:r>
            <a:endParaRPr lang="zh-CN" altLang="en-US" b="1" kern="120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9031" y="5416410"/>
            <a:ext cx="1627858" cy="531426"/>
          </a:xfrm>
          <a:prstGeom prst="rect">
            <a:avLst/>
          </a:prstGeom>
          <a:solidFill>
            <a:srgbClr val="FFC0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 SC</a:t>
            </a:r>
            <a:endParaRPr lang="zh-CN" altLang="en-US" sz="26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97" name="直接箭头连接符 45"/>
          <p:cNvCxnSpPr>
            <a:cxnSpLocks noChangeShapeType="1"/>
          </p:cNvCxnSpPr>
          <p:nvPr/>
        </p:nvCxnSpPr>
        <p:spPr bwMode="auto">
          <a:xfrm flipV="1">
            <a:off x="9866489" y="2862862"/>
            <a:ext cx="894080" cy="288318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9" name="Picture 28" descr="gr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35474">
            <a:off x="5934569" y="1355796"/>
            <a:ext cx="984391" cy="164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直接箭头连接符 47"/>
          <p:cNvCxnSpPr>
            <a:cxnSpLocks noChangeShapeType="1"/>
            <a:stCxn id="9269" idx="4"/>
          </p:cNvCxnSpPr>
          <p:nvPr/>
        </p:nvCxnSpPr>
        <p:spPr bwMode="auto">
          <a:xfrm flipH="1">
            <a:off x="1354667" y="4883574"/>
            <a:ext cx="0" cy="532836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等腰三角形 49"/>
          <p:cNvSpPr>
            <a:spLocks noChangeArrowheads="1"/>
          </p:cNvSpPr>
          <p:nvPr/>
        </p:nvSpPr>
        <p:spPr bwMode="auto">
          <a:xfrm rot="-6898537">
            <a:off x="4853095" y="1744137"/>
            <a:ext cx="395112" cy="2171982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9259" name="等腰三角形 106"/>
          <p:cNvSpPr>
            <a:spLocks noChangeArrowheads="1"/>
          </p:cNvSpPr>
          <p:nvPr/>
        </p:nvSpPr>
        <p:spPr bwMode="auto">
          <a:xfrm rot="-5907467">
            <a:off x="1700107" y="1424658"/>
            <a:ext cx="866987" cy="1101796"/>
          </a:xfrm>
          <a:prstGeom prst="triangle">
            <a:avLst>
              <a:gd name="adj" fmla="val 5486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108" name="等腰三角形 107"/>
          <p:cNvSpPr>
            <a:spLocks noChangeArrowheads="1"/>
          </p:cNvSpPr>
          <p:nvPr/>
        </p:nvSpPr>
        <p:spPr bwMode="auto">
          <a:xfrm rot="-7570912">
            <a:off x="4240107" y="2372929"/>
            <a:ext cx="395112" cy="4165599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109" name="等腰三角形 108"/>
          <p:cNvSpPr>
            <a:spLocks noChangeArrowheads="1"/>
          </p:cNvSpPr>
          <p:nvPr/>
        </p:nvSpPr>
        <p:spPr bwMode="auto">
          <a:xfrm rot="-8050509">
            <a:off x="4777458" y="3334742"/>
            <a:ext cx="395112" cy="4165599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110" name="等腰三角形 109"/>
          <p:cNvSpPr>
            <a:spLocks noChangeArrowheads="1"/>
          </p:cNvSpPr>
          <p:nvPr/>
        </p:nvSpPr>
        <p:spPr bwMode="auto">
          <a:xfrm rot="9279122">
            <a:off x="7685479" y="3303130"/>
            <a:ext cx="392853" cy="3797582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111" name="等腰三角形 110"/>
          <p:cNvSpPr>
            <a:spLocks noChangeArrowheads="1"/>
          </p:cNvSpPr>
          <p:nvPr/>
        </p:nvSpPr>
        <p:spPr bwMode="auto">
          <a:xfrm rot="5903765">
            <a:off x="8457636" y="1368214"/>
            <a:ext cx="395112" cy="2056836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716890" y="1598507"/>
            <a:ext cx="1194364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33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GRB</a:t>
            </a:r>
            <a:endParaRPr lang="zh-CN" altLang="en-US" b="1" kern="1200">
              <a:solidFill>
                <a:srgbClr val="3333CC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253067" y="2508392"/>
            <a:ext cx="129822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33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waiting</a:t>
            </a:r>
            <a:endParaRPr lang="zh-CN" altLang="en-US" b="1" kern="1200">
              <a:solidFill>
                <a:srgbClr val="3333CC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-24836" y="6872676"/>
            <a:ext cx="1627858" cy="531426"/>
          </a:xfrm>
          <a:prstGeom prst="rect">
            <a:avLst/>
          </a:prstGeom>
          <a:solidFill>
            <a:srgbClr val="FFC0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 SC</a:t>
            </a:r>
            <a:endParaRPr lang="zh-CN" altLang="en-US" sz="26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88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2" grpId="0"/>
      <p:bldP spid="25617" grpId="0"/>
      <p:bldP spid="25618" grpId="0"/>
      <p:bldP spid="25621" grpId="0"/>
      <p:bldP spid="25624" grpId="0"/>
      <p:bldP spid="51" grpId="0"/>
      <p:bldP spid="30" grpId="0" animBg="1"/>
      <p:bldP spid="33" grpId="0"/>
      <p:bldP spid="81" grpId="0"/>
      <p:bldP spid="82" grpId="0"/>
      <p:bldP spid="92" grpId="0"/>
      <p:bldP spid="93" grpId="0" animBg="1"/>
      <p:bldP spid="50" grpId="0" animBg="1"/>
      <p:bldP spid="108" grpId="0" animBg="1"/>
      <p:bldP spid="109" grpId="0" animBg="1"/>
      <p:bldP spid="110" grpId="0" animBg="1"/>
      <p:bldP spid="111" grpId="0" animBg="1"/>
      <p:bldP spid="52" grpId="0"/>
      <p:bldP spid="54" grpId="0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453728" y="556320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space segment –the payload</a:t>
            </a:r>
          </a:p>
        </p:txBody>
      </p:sp>
      <p:sp>
        <p:nvSpPr>
          <p:cNvPr id="220" name="instruments (with large field of view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sz="3800" dirty="0"/>
              <a:t>instruments (</a:t>
            </a:r>
            <a:r>
              <a:rPr sz="3800" cap="none" dirty="0"/>
              <a:t>with</a:t>
            </a:r>
            <a:r>
              <a:rPr sz="3800" dirty="0"/>
              <a:t> large field of view)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94" y="2401879"/>
            <a:ext cx="3740807" cy="3312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46" y="5981766"/>
            <a:ext cx="3836043" cy="344907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ECLAIRs (CNES, IRAP, CEA, APC)…"/>
          <p:cNvSpPr txBox="1"/>
          <p:nvPr/>
        </p:nvSpPr>
        <p:spPr>
          <a:xfrm>
            <a:off x="3972721" y="2735880"/>
            <a:ext cx="7845153" cy="259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>
                <a:solidFill>
                  <a:srgbClr val="FF9300"/>
                </a:solidFill>
              </a:rPr>
              <a:t>ECLAIRs (CNES, IRAP, CEA, APC)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40% open fraction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Detection plane: </a:t>
            </a:r>
            <a:r>
              <a:rPr b="1" dirty="0"/>
              <a:t>1024 cm²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6400 </a:t>
            </a:r>
            <a:r>
              <a:rPr dirty="0" err="1"/>
              <a:t>CdTe</a:t>
            </a:r>
            <a:r>
              <a:rPr dirty="0"/>
              <a:t> pixels (4x4x1 mm</a:t>
            </a:r>
            <a:r>
              <a:rPr baseline="31999" dirty="0"/>
              <a:t>3</a:t>
            </a:r>
            <a:r>
              <a:rPr dirty="0"/>
              <a:t>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FoV</a:t>
            </a:r>
            <a:r>
              <a:rPr b="1" dirty="0"/>
              <a:t>: 2 </a:t>
            </a:r>
            <a:r>
              <a:rPr b="1" dirty="0" err="1"/>
              <a:t>sr</a:t>
            </a:r>
            <a:r>
              <a:rPr dirty="0"/>
              <a:t> (zero sensitivity)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Energy range: </a:t>
            </a:r>
            <a:r>
              <a:rPr b="1" dirty="0">
                <a:solidFill>
                  <a:schemeClr val="bg1"/>
                </a:solidFill>
              </a:rPr>
              <a:t>4</a:t>
            </a:r>
            <a:r>
              <a:rPr dirty="0">
                <a:solidFill>
                  <a:srgbClr val="C0504D"/>
                </a:solidFill>
              </a:rPr>
              <a:t> </a:t>
            </a:r>
            <a:r>
              <a:rPr dirty="0"/>
              <a:t>- 150 </a:t>
            </a:r>
            <a:r>
              <a:rPr dirty="0" err="1"/>
              <a:t>keV</a:t>
            </a:r>
            <a:endParaRPr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Localization accuracy </a:t>
            </a:r>
            <a:r>
              <a:rPr b="1" dirty="0"/>
              <a:t>&lt;12 arc</a:t>
            </a:r>
            <a:r>
              <a:rPr lang="fr-FR" b="1" dirty="0"/>
              <a:t>m</a:t>
            </a:r>
            <a:r>
              <a:rPr b="1" dirty="0"/>
              <a:t>in</a:t>
            </a:r>
            <a:r>
              <a:rPr dirty="0"/>
              <a:t> for 90% of sources at detection limit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Onboard trigger and localization: </a:t>
            </a:r>
            <a:r>
              <a:rPr b="1" dirty="0"/>
              <a:t>~65 GRBs/year</a:t>
            </a:r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Well adapted for the detection of </a:t>
            </a:r>
            <a:r>
              <a:rPr dirty="0" err="1"/>
              <a:t>lGRB</a:t>
            </a:r>
            <a:r>
              <a:rPr dirty="0"/>
              <a:t> with low E</a:t>
            </a:r>
            <a:r>
              <a:rPr baseline="-5999" dirty="0"/>
              <a:t>PEAK</a:t>
            </a:r>
            <a:endParaRPr lang="fr-FR" baseline="-5999" dirty="0"/>
          </a:p>
        </p:txBody>
      </p:sp>
      <p:sp>
        <p:nvSpPr>
          <p:cNvPr id="225" name="GRM Gamma-Ray Monitor (IHEP)…"/>
          <p:cNvSpPr txBox="1"/>
          <p:nvPr/>
        </p:nvSpPr>
        <p:spPr>
          <a:xfrm>
            <a:off x="3972710" y="6131461"/>
            <a:ext cx="8868261" cy="31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GRM Gamma-Ray Monitor (IHEP)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/>
              <a:t>3 Gamma-Ray Detectors</a:t>
            </a:r>
            <a:r>
              <a:rPr dirty="0"/>
              <a:t> (GRDs)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NaI</a:t>
            </a:r>
            <a:r>
              <a:rPr dirty="0"/>
              <a:t>(Tl) (16 cm Ø, 1.5 cm thick)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Plastic scintillator (6 mm) to monitor particle flux and reject particle events</a:t>
            </a:r>
            <a:endParaRPr lang="fr-FR" dirty="0"/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/>
              <a:t>FOV: </a:t>
            </a:r>
            <a:r>
              <a:rPr lang="fr-FR" b="1" dirty="0"/>
              <a:t>5,6 sr</a:t>
            </a:r>
            <a:r>
              <a:rPr lang="fr-FR" dirty="0"/>
              <a:t> 3 </a:t>
            </a:r>
            <a:r>
              <a:rPr lang="fr-FR" dirty="0" err="1"/>
              <a:t>GRDs</a:t>
            </a:r>
            <a:r>
              <a:rPr lang="fr-FR" dirty="0"/>
              <a:t>, </a:t>
            </a:r>
            <a:r>
              <a:rPr lang="fr-FR" b="1" dirty="0"/>
              <a:t>1,0 </a:t>
            </a:r>
            <a:r>
              <a:rPr lang="fr-FR" dirty="0"/>
              <a:t>intersection of 3 </a:t>
            </a:r>
            <a:r>
              <a:rPr lang="fr-FR" dirty="0" err="1"/>
              <a:t>GRDs</a:t>
            </a:r>
            <a:endParaRPr lang="fr-FR" b="1" dirty="0"/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/>
              <a:t>Energy</a:t>
            </a:r>
            <a:r>
              <a:rPr lang="fr-FR" dirty="0"/>
              <a:t> range : 30-</a:t>
            </a:r>
            <a:r>
              <a:rPr lang="fr-FR" b="1" dirty="0"/>
              <a:t>5000</a:t>
            </a:r>
            <a:r>
              <a:rPr lang="fr-FR" dirty="0"/>
              <a:t> </a:t>
            </a:r>
            <a:r>
              <a:rPr lang="fr-FR" dirty="0" err="1"/>
              <a:t>keV</a:t>
            </a:r>
            <a:endParaRPr dirty="0"/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>
                <a:solidFill>
                  <a:schemeClr val="bg1"/>
                </a:solidFill>
              </a:rPr>
              <a:t>Aeff</a:t>
            </a:r>
            <a:r>
              <a:rPr dirty="0">
                <a:solidFill>
                  <a:schemeClr val="bg1"/>
                </a:solidFill>
              </a:rPr>
              <a:t> = </a:t>
            </a:r>
            <a:r>
              <a:rPr b="1" dirty="0">
                <a:solidFill>
                  <a:schemeClr val="bg1"/>
                </a:solidFill>
              </a:rPr>
              <a:t>190 cm² </a:t>
            </a:r>
            <a:r>
              <a:rPr dirty="0"/>
              <a:t>at peak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Rough localization accuracy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Expected rate: </a:t>
            </a:r>
            <a:r>
              <a:rPr b="1" dirty="0"/>
              <a:t>~90 GRBs / year</a:t>
            </a:r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Will provide E</a:t>
            </a:r>
            <a:r>
              <a:rPr baseline="-5999" dirty="0"/>
              <a:t>PEAK</a:t>
            </a:r>
            <a:r>
              <a:rPr dirty="0"/>
              <a:t> measurements for most ECLAIRs GRBs</a:t>
            </a:r>
            <a:br>
              <a:rPr dirty="0"/>
            </a:br>
            <a:r>
              <a:rPr dirty="0"/>
              <a:t>Will detect </a:t>
            </a:r>
            <a:r>
              <a:rPr lang="fr-FR" dirty="0"/>
              <a:t>short </a:t>
            </a:r>
            <a:r>
              <a:rPr dirty="0"/>
              <a:t>GRBs </a:t>
            </a:r>
            <a:r>
              <a:rPr lang="fr-FR" dirty="0"/>
              <a:t>in &amp; </a:t>
            </a:r>
            <a:r>
              <a:rPr dirty="0"/>
              <a:t>out of the ECLAIRs FOV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  <p:bldP spid="225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THE SPACE SEGMENT – THE PAYLOAD</a:t>
            </a:r>
            <a:endParaRPr dirty="0"/>
          </a:p>
        </p:txBody>
      </p:sp>
      <p:sp>
        <p:nvSpPr>
          <p:cNvPr id="228" name="instruments (with narrow field of view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sz="3800" dirty="0"/>
              <a:t>instruments (</a:t>
            </a:r>
            <a:r>
              <a:rPr sz="3800" cap="none" dirty="0"/>
              <a:t>with</a:t>
            </a:r>
            <a:r>
              <a:rPr sz="3800" dirty="0"/>
              <a:t> narrow field of view)</a:t>
            </a:r>
          </a:p>
        </p:txBody>
      </p:sp>
      <p:pic>
        <p:nvPicPr>
          <p:cNvPr id="229" name="\\To05res04\phnx_projets\SVOM\08_CAO\Vues SL Sept 2017\mxt 6.JPG" descr="\\To05res04\phnx_projets\SVOM\08_CAO\Vues SL Sept 2017\mxt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4709" y="2397611"/>
            <a:ext cx="2582347" cy="358933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MXT Micro-channel X-ray Telescope (CNES, CEA, UL, MPE)…"/>
          <p:cNvSpPr txBox="1"/>
          <p:nvPr/>
        </p:nvSpPr>
        <p:spPr>
          <a:xfrm>
            <a:off x="2502094" y="2366554"/>
            <a:ext cx="10193718" cy="3703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MXT Micro-channel X-ray Telescope (CNES, CEA, UL, MPE)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/>
              <a:t>Micro-pores optics</a:t>
            </a:r>
            <a:r>
              <a:rPr dirty="0"/>
              <a:t> (</a:t>
            </a:r>
            <a:r>
              <a:rPr dirty="0" err="1"/>
              <a:t>Photonis</a:t>
            </a:r>
            <a:r>
              <a:rPr dirty="0"/>
              <a:t>) with </a:t>
            </a:r>
            <a:r>
              <a:rPr b="1" dirty="0"/>
              <a:t>40 µm </a:t>
            </a:r>
            <a:r>
              <a:rPr lang="fr-FR" b="1" dirty="0"/>
              <a:t>square </a:t>
            </a:r>
            <a:r>
              <a:rPr b="1" dirty="0"/>
              <a:t>pores</a:t>
            </a:r>
            <a:r>
              <a:rPr dirty="0"/>
              <a:t> in a “Lobster Eye” conf. (UL design)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pnCCD</a:t>
            </a:r>
            <a:r>
              <a:rPr dirty="0"/>
              <a:t> (MPE) based camera (CEA)</a:t>
            </a:r>
            <a:endParaRPr lang="fr-FR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/>
              <a:t>FoV</a:t>
            </a:r>
            <a:r>
              <a:rPr lang="fr-FR" dirty="0"/>
              <a:t> : </a:t>
            </a:r>
            <a:r>
              <a:rPr lang="fr-FR" b="1" dirty="0"/>
              <a:t>64x64 arcmin²</a:t>
            </a:r>
            <a:endParaRPr b="1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Focal length: 1 m</a:t>
            </a:r>
            <a:endParaRPr lang="fr-FR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/>
              <a:t>Energy</a:t>
            </a:r>
            <a:r>
              <a:rPr lang="fr-FR" dirty="0"/>
              <a:t> range : 0.2 – 10 </a:t>
            </a:r>
            <a:r>
              <a:rPr lang="fr-FR" dirty="0" err="1"/>
              <a:t>keV</a:t>
            </a:r>
            <a:endParaRPr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Aeff</a:t>
            </a:r>
            <a:r>
              <a:rPr dirty="0"/>
              <a:t> = </a:t>
            </a:r>
            <a:r>
              <a:rPr b="1" dirty="0"/>
              <a:t>27 cm² @ 1 </a:t>
            </a:r>
            <a:r>
              <a:rPr b="1" dirty="0" err="1"/>
              <a:t>keV</a:t>
            </a:r>
            <a:r>
              <a:rPr b="1" dirty="0"/>
              <a:t> </a:t>
            </a:r>
            <a:r>
              <a:rPr dirty="0"/>
              <a:t>(central spot)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Energy resolution: ~80 eV @ 1.5 </a:t>
            </a:r>
            <a:r>
              <a:rPr dirty="0" err="1"/>
              <a:t>keV</a:t>
            </a:r>
            <a:endParaRPr lang="fr-FR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/>
              <a:t>Localization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 </a:t>
            </a:r>
            <a:r>
              <a:rPr b="1" dirty="0"/>
              <a:t> &lt;13 </a:t>
            </a:r>
            <a:r>
              <a:rPr b="1" dirty="0" err="1"/>
              <a:t>arcsec</a:t>
            </a:r>
            <a:r>
              <a:rPr dirty="0"/>
              <a:t> within 5 min from trigger for 50% of GRBs (statistical error only)</a:t>
            </a:r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Implements innovative </a:t>
            </a:r>
            <a:r>
              <a:rPr dirty="0" err="1"/>
              <a:t>focussing</a:t>
            </a:r>
            <a:r>
              <a:rPr dirty="0"/>
              <a:t> X-ray optics based on « Lobster-Eye » design</a:t>
            </a:r>
            <a:endParaRPr lang="fr-FR" dirty="0"/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/>
              <a:t>Will </a:t>
            </a:r>
            <a:r>
              <a:rPr lang="fr-FR" dirty="0" err="1"/>
              <a:t>reduce</a:t>
            </a:r>
            <a:r>
              <a:rPr lang="fr-FR" dirty="0"/>
              <a:t> the ECLAIRs </a:t>
            </a:r>
            <a:r>
              <a:rPr lang="fr-FR" dirty="0" err="1"/>
              <a:t>error</a:t>
            </a:r>
            <a:r>
              <a:rPr lang="fr-FR" dirty="0"/>
              <a:t> box</a:t>
            </a:r>
            <a:br>
              <a:rPr dirty="0"/>
            </a:br>
            <a:r>
              <a:rPr dirty="0"/>
              <a:t>Will be able to promptly observe the X-ray afterglow 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96516" y="5966943"/>
            <a:ext cx="3038916" cy="377811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VT Visible Telescope (XIOMP, NAOC)…"/>
          <p:cNvSpPr txBox="1"/>
          <p:nvPr/>
        </p:nvSpPr>
        <p:spPr>
          <a:xfrm>
            <a:off x="689594" y="6558145"/>
            <a:ext cx="9060474" cy="259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VT Visible Telescope (XIOMP, NAOC)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Ritchey-Chretien telescope, 40 cm Ø, f=9</a:t>
            </a:r>
            <a:endParaRPr lang="fr-FR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/>
              <a:t>FoV</a:t>
            </a:r>
            <a:r>
              <a:rPr lang="fr-FR" dirty="0"/>
              <a:t>: </a:t>
            </a:r>
            <a:r>
              <a:rPr b="1" dirty="0"/>
              <a:t>26x26 arcmin²</a:t>
            </a:r>
            <a:r>
              <a:rPr dirty="0"/>
              <a:t>, covering ECLAIRs error box in most cases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2 channels: blue (400-650 nm) and red (650-1000 nm), </a:t>
            </a:r>
            <a:r>
              <a:rPr b="0" dirty="0"/>
              <a:t>2k * 2k CCD detector each</a:t>
            </a:r>
            <a:endParaRPr lang="fr-FR" b="0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/>
              <a:t>Sensitivity</a:t>
            </a:r>
            <a:r>
              <a:rPr lang="fr-FR" dirty="0"/>
              <a:t> </a:t>
            </a:r>
            <a:r>
              <a:rPr dirty="0"/>
              <a:t>MV=23 in 300 s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Will detect ~80% of ECLAIRs GRBs</a:t>
            </a:r>
            <a:endParaRPr lang="fr-FR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/>
              <a:t>Localization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 </a:t>
            </a:r>
            <a:r>
              <a:rPr dirty="0"/>
              <a:t> </a:t>
            </a:r>
            <a:r>
              <a:rPr b="1" dirty="0"/>
              <a:t>&lt;1 </a:t>
            </a:r>
            <a:r>
              <a:rPr b="1" dirty="0" err="1"/>
              <a:t>arcsec</a:t>
            </a:r>
            <a:endParaRPr b="1" dirty="0"/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Able to detect high-redshift GRBs up to z~6.5 (sensitivity cutoff around 950 nm)</a:t>
            </a:r>
            <a:br>
              <a:rPr dirty="0"/>
            </a:br>
            <a:r>
              <a:rPr dirty="0"/>
              <a:t>Can quickly provide redshift indicators due to the presence of two channels </a:t>
            </a:r>
          </a:p>
        </p:txBody>
      </p:sp>
      <p:pic>
        <p:nvPicPr>
          <p:cNvPr id="234" name="image15.png" descr="image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81390" y="3167859"/>
            <a:ext cx="1847886" cy="1508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14.png" descr="image14.png"/>
          <p:cNvPicPr>
            <a:picLocks noChangeAspect="1"/>
          </p:cNvPicPr>
          <p:nvPr/>
        </p:nvPicPr>
        <p:blipFill>
          <a:blip r:embed="rId5">
            <a:extLst/>
          </a:blip>
          <a:srcRect l="9403" t="6872" r="2450" b="6872"/>
          <a:stretch>
            <a:fillRect/>
          </a:stretch>
        </p:blipFill>
        <p:spPr>
          <a:xfrm>
            <a:off x="10881994" y="3148456"/>
            <a:ext cx="1594555" cy="1560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animBg="1" advAuto="0"/>
      <p:bldP spid="233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18472"/>
          <a:stretch/>
        </p:blipFill>
        <p:spPr>
          <a:xfrm>
            <a:off x="3226082" y="2832813"/>
            <a:ext cx="9158154" cy="4682317"/>
          </a:xfrm>
          <a:prstGeom prst="rect">
            <a:avLst/>
          </a:prstGeom>
        </p:spPr>
      </p:pic>
      <p:sp>
        <p:nvSpPr>
          <p:cNvPr id="259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The VHF NETWORK</a:t>
            </a:r>
            <a:endParaRPr dirty="0"/>
          </a:p>
        </p:txBody>
      </p:sp>
      <p:sp>
        <p:nvSpPr>
          <p:cNvPr id="260" name="svom alert 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3800" dirty="0" err="1"/>
              <a:t>svom</a:t>
            </a:r>
            <a:r>
              <a:rPr sz="3800" dirty="0"/>
              <a:t> alert system</a:t>
            </a:r>
          </a:p>
        </p:txBody>
      </p:sp>
      <p:sp>
        <p:nvSpPr>
          <p:cNvPr id="262" name="Alerts are transmitted to a network of 40 VHF receivers on Earth…"/>
          <p:cNvSpPr txBox="1"/>
          <p:nvPr/>
        </p:nvSpPr>
        <p:spPr>
          <a:xfrm>
            <a:off x="757580" y="8045152"/>
            <a:ext cx="11038636" cy="108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684" tIns="50684" rIns="50684" bIns="50684" anchor="ctr">
            <a:spAutoFit/>
          </a:bodyPr>
          <a:lstStyle/>
          <a:p>
            <a:pPr>
              <a:defRPr sz="2200"/>
            </a:pPr>
            <a:r>
              <a:rPr dirty="0"/>
              <a:t>Alerts are transmitted to a network of </a:t>
            </a:r>
            <a:r>
              <a:rPr lang="fr-FR" dirty="0"/>
              <a:t>~</a:t>
            </a:r>
            <a:r>
              <a:rPr dirty="0"/>
              <a:t>40 VHF receivers on Earth</a:t>
            </a:r>
          </a:p>
          <a:p>
            <a:pPr>
              <a:defRPr sz="2200"/>
            </a:pPr>
            <a:r>
              <a:rPr dirty="0"/>
              <a:t>Goal: 65% of the alerts received within 30 s at the French Science Center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730" y="2464043"/>
            <a:ext cx="2374901" cy="1790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18215" y="1420416"/>
            <a:ext cx="1778001" cy="124459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Line"/>
          <p:cNvSpPr/>
          <p:nvPr/>
        </p:nvSpPr>
        <p:spPr>
          <a:xfrm>
            <a:off x="2212182" y="3780763"/>
            <a:ext cx="3127536" cy="1364079"/>
          </a:xfrm>
          <a:prstGeom prst="line">
            <a:avLst/>
          </a:prstGeom>
          <a:ln w="50800">
            <a:solidFill>
              <a:schemeClr val="accent1"/>
            </a:solidFill>
            <a:prstDash val="sysDot"/>
            <a:miter lim="400000"/>
            <a:tailEnd type="triangle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6" name="Line"/>
          <p:cNvSpPr/>
          <p:nvPr/>
        </p:nvSpPr>
        <p:spPr>
          <a:xfrm flipV="1">
            <a:off x="5577647" y="4196333"/>
            <a:ext cx="1854720" cy="881853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7" name="Line"/>
          <p:cNvSpPr/>
          <p:nvPr/>
        </p:nvSpPr>
        <p:spPr>
          <a:xfrm flipV="1">
            <a:off x="7927697" y="2464043"/>
            <a:ext cx="2090517" cy="1428006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268" name="drapeau_français_small.jpg" descr="drapeau_français_smal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79293" y="3874797"/>
            <a:ext cx="425866" cy="2764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9015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The Ground segment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9751" y="1270000"/>
            <a:ext cx="12192000" cy="723900"/>
          </a:xfrm>
        </p:spPr>
        <p:txBody>
          <a:bodyPr>
            <a:normAutofit fontScale="90000"/>
          </a:bodyPr>
          <a:lstStyle/>
          <a:p>
            <a:r>
              <a:rPr lang="fr-FR" sz="4900" dirty="0"/>
              <a:t>Ground Wide Field </a:t>
            </a:r>
            <a:r>
              <a:rPr lang="fr-FR" sz="4900" dirty="0" err="1"/>
              <a:t>CamEras</a:t>
            </a:r>
            <a:r>
              <a:rPr lang="fr-FR" sz="4900" dirty="0"/>
              <a:t> (</a:t>
            </a:r>
            <a:r>
              <a:rPr lang="fr-FR" sz="4900" dirty="0" err="1"/>
              <a:t>GWACs</a:t>
            </a:r>
            <a:r>
              <a:rPr lang="fr-FR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5422280" y="2189282"/>
            <a:ext cx="65024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Cameras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      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40</a:t>
            </a:r>
            <a:endParaRPr lang="fr-FR" altLang="zh-CN" b="1" dirty="0">
              <a:solidFill>
                <a:srgbClr val="FF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Diameter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     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180mm</a:t>
            </a:r>
            <a:endParaRPr lang="fr-FR" altLang="zh-CN" dirty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Focal Length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220mm</a:t>
            </a:r>
            <a:endParaRPr lang="fr-FR" altLang="zh-CN" dirty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Wavelength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500</a:t>
            </a:r>
            <a:r>
              <a:rPr lang="zh-CN" altLang="en-US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－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800nm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Total </a:t>
            </a:r>
            <a:r>
              <a:rPr lang="en-US" altLang="zh-CN" dirty="0" err="1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FoV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    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~6000Sq.deg</a:t>
            </a:r>
            <a:endParaRPr lang="fr-FR" altLang="zh-CN" b="1" dirty="0">
              <a:solidFill>
                <a:srgbClr val="FF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Limiting Mag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16.0V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5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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10sec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）</a:t>
            </a:r>
            <a:endParaRPr lang="en-US" altLang="zh-CN" dirty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  <a:sym typeface="Symbol" pitchFamily="18" charset="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Self Trigger:       ~13*5sec</a:t>
            </a:r>
            <a:endParaRPr lang="zh-CN" altLang="en-US" dirty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7" y="2173288"/>
            <a:ext cx="30972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6159381"/>
            <a:ext cx="11728739" cy="33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3897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The Ground Segment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566" y="2212504"/>
            <a:ext cx="119533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50164" hangingPunct="1">
              <a:spcBef>
                <a:spcPts val="0"/>
              </a:spcBef>
            </a:pPr>
            <a:r>
              <a:rPr lang="en-US" sz="2600" b="1" kern="120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GFTs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permit the fast identification  and measure of early optical/NIR afterglows (light-curve, SED) using the ECLAIRs positions, while the spacecraft is slewing to the source.</a:t>
            </a:r>
          </a:p>
          <a:p>
            <a:pPr marL="406374" lvl="0" indent="-406374" defTabSz="650164" hangingPunct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b="1" kern="120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C-GFT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located at Changchun observatory (Jilin province)</a:t>
            </a:r>
            <a:endParaRPr lang="fr-FR" sz="2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6374" lvl="0" indent="-406374" defTabSz="650164" hangingPunct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b="1" kern="120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COLIBRI (F-GFT)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located at San Pedro de </a:t>
            </a:r>
            <a:r>
              <a:rPr lang="en-US" sz="260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Martir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(Mexico)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2788" y="8765232"/>
            <a:ext cx="2271150" cy="919221"/>
          </a:xfrm>
          <a:prstGeom prst="rect">
            <a:avLst/>
          </a:prstGeom>
          <a:noFill/>
        </p:spPr>
        <p:txBody>
          <a:bodyPr wrap="none" lIns="130032" tIns="65017" rIns="130032" bIns="65017" rtlCol="0">
            <a:spAutoFit/>
          </a:bodyPr>
          <a:lstStyle/>
          <a:p>
            <a:pPr defTabSz="650164" hangingPunct="1">
              <a:spcBef>
                <a:spcPts val="0"/>
              </a:spcBef>
            </a:pP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Diameter</a:t>
            </a: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 : 130 cm</a:t>
            </a: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FOV : 26 x 26 </a:t>
            </a: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arcmin</a:t>
            </a:r>
            <a:endParaRPr lang="fr-FR" sz="1700" kern="1200" dirty="0">
              <a:solidFill>
                <a:schemeClr val="bg1"/>
              </a:solidFill>
              <a:latin typeface="Book Antiqua"/>
              <a:ea typeface="+mn-ea"/>
              <a:cs typeface="+mn-cs"/>
            </a:endParaRP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400 – 1700 nm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33747" y="8520329"/>
            <a:ext cx="2399817" cy="919226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defTabSz="650164" hangingPunct="1">
              <a:spcBef>
                <a:spcPts val="0"/>
              </a:spcBef>
            </a:pP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Diameter</a:t>
            </a: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 : 120cm</a:t>
            </a: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FOV : 90 x 90 </a:t>
            </a: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arcmin</a:t>
            </a:r>
            <a:endParaRPr lang="fr-FR" sz="1700" kern="1200" dirty="0">
              <a:solidFill>
                <a:schemeClr val="bg1"/>
              </a:solidFill>
              <a:latin typeface="Book Antiqua"/>
              <a:ea typeface="+mn-ea"/>
              <a:cs typeface="+mn-cs"/>
            </a:endParaRP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400 – 900nm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604921" y="6190353"/>
            <a:ext cx="1987207" cy="718757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File:World Night Lights Map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65" y="4886092"/>
            <a:ext cx="7608929" cy="3157707"/>
          </a:xfrm>
          <a:prstGeom prst="rect">
            <a:avLst/>
          </a:prstGeom>
          <a:noFill/>
          <a:ln w="3492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ésultat de recherche d'images pour &quot;astronomical icon&quot;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28525" r="9211"/>
          <a:stretch/>
        </p:blipFill>
        <p:spPr bwMode="auto">
          <a:xfrm>
            <a:off x="3535525" y="5607608"/>
            <a:ext cx="465845" cy="3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/>
          <p:cNvCxnSpPr>
            <a:cxnSpLocks/>
          </p:cNvCxnSpPr>
          <p:nvPr/>
        </p:nvCxnSpPr>
        <p:spPr>
          <a:xfrm flipV="1">
            <a:off x="1263679" y="5997508"/>
            <a:ext cx="2271844" cy="93487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Résultat de recherche d'images pour &quot;astronomical icon&quot;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28525" r="9211"/>
          <a:stretch/>
        </p:blipFill>
        <p:spPr bwMode="auto">
          <a:xfrm>
            <a:off x="8832606" y="5467024"/>
            <a:ext cx="465845" cy="3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/>
          <p:cNvCxnSpPr>
            <a:cxnSpLocks/>
            <a:endCxn id="12" idx="3"/>
          </p:cNvCxnSpPr>
          <p:nvPr/>
        </p:nvCxnSpPr>
        <p:spPr>
          <a:xfrm flipH="1" flipV="1">
            <a:off x="9298451" y="5661974"/>
            <a:ext cx="2554000" cy="134277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848" y="6632223"/>
            <a:ext cx="2317745" cy="181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struments (with narrow field of view)"/>
          <p:cNvSpPr txBox="1">
            <a:spLocks noGrp="1"/>
          </p:cNvSpPr>
          <p:nvPr>
            <p:ph type="title"/>
          </p:nvPr>
        </p:nvSpPr>
        <p:spPr>
          <a:xfrm>
            <a:off x="276726" y="1457028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lang="fr-FR" sz="3800" dirty="0"/>
              <a:t>The Ground </a:t>
            </a:r>
            <a:r>
              <a:rPr lang="fr-FR" sz="3800" dirty="0" err="1"/>
              <a:t>Follow</a:t>
            </a:r>
            <a:r>
              <a:rPr lang="fr-FR" sz="3800" dirty="0"/>
              <a:t>-up </a:t>
            </a:r>
            <a:r>
              <a:rPr lang="fr-FR" sz="3800" dirty="0" err="1"/>
              <a:t>telescopes</a:t>
            </a:r>
            <a:r>
              <a:rPr lang="fr-FR" sz="3800" dirty="0"/>
              <a:t> (</a:t>
            </a:r>
            <a:r>
              <a:rPr lang="fr-FR" sz="3800" dirty="0" err="1"/>
              <a:t>GFTs</a:t>
            </a:r>
            <a:r>
              <a:rPr lang="fr-FR" sz="3800" dirty="0"/>
              <a:t>)</a:t>
            </a:r>
            <a:endParaRPr sz="3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394F05-E423-474F-A694-8BD8DDA40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83" y="5817935"/>
            <a:ext cx="2103371" cy="290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761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VOM_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VOM_presentation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VOM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OM_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39584</TotalTime>
  <Words>944</Words>
  <Application>Microsoft Macintosh PowerPoint</Application>
  <PresentationFormat>Personnalisé</PresentationFormat>
  <Paragraphs>134</Paragraphs>
  <Slides>11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11</vt:i4>
      </vt:variant>
    </vt:vector>
  </HeadingPairs>
  <TitlesOfParts>
    <vt:vector size="36" baseType="lpstr">
      <vt:lpstr>Arial Unicode MS</vt:lpstr>
      <vt:lpstr>微软雅黑</vt:lpstr>
      <vt:lpstr>黑体</vt:lpstr>
      <vt:lpstr>宋体</vt:lpstr>
      <vt:lpstr>宋体</vt:lpstr>
      <vt:lpstr>Arial</vt:lpstr>
      <vt:lpstr>Arial Black</vt:lpstr>
      <vt:lpstr>Avenir Next</vt:lpstr>
      <vt:lpstr>Avenir Next Medium</vt:lpstr>
      <vt:lpstr>Book Antiqua</vt:lpstr>
      <vt:lpstr>Calibri</vt:lpstr>
      <vt:lpstr>Courier New</vt:lpstr>
      <vt:lpstr>DIN Alternate</vt:lpstr>
      <vt:lpstr>DIN Condensed</vt:lpstr>
      <vt:lpstr>Helvetica</vt:lpstr>
      <vt:lpstr>Helvetica Neue</vt:lpstr>
      <vt:lpstr>Segoe UI</vt:lpstr>
      <vt:lpstr>Symbol</vt:lpstr>
      <vt:lpstr>Times New Roman</vt:lpstr>
      <vt:lpstr>Wingdings</vt:lpstr>
      <vt:lpstr>Wingdings 2</vt:lpstr>
      <vt:lpstr>New_Template7</vt:lpstr>
      <vt:lpstr>5_CNES - Texte</vt:lpstr>
      <vt:lpstr>6_CNES - Texte</vt:lpstr>
      <vt:lpstr>SVOM_presentation</vt:lpstr>
      <vt:lpstr>Présentation PowerPoint</vt:lpstr>
      <vt:lpstr>Présentation PowerPoint</vt:lpstr>
      <vt:lpstr>Présentation PowerPoint</vt:lpstr>
      <vt:lpstr>GRB Observation scenario</vt:lpstr>
      <vt:lpstr>instruments (with large field of view)</vt:lpstr>
      <vt:lpstr>instruments (with narrow field of view)</vt:lpstr>
      <vt:lpstr>svom alert system</vt:lpstr>
      <vt:lpstr>Ground Wide Field CamEras (GWACs)</vt:lpstr>
      <vt:lpstr>The Ground Follow-up telescopes (GFTs)</vt:lpstr>
      <vt:lpstr>Tests in china, january 2020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Cordier Bertrand</dc:creator>
  <cp:lastModifiedBy>Stephane Basa</cp:lastModifiedBy>
  <cp:revision>144</cp:revision>
  <dcterms:modified xsi:type="dcterms:W3CDTF">2020-06-04T10:31:20Z</dcterms:modified>
</cp:coreProperties>
</file>