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309" r:id="rId3"/>
    <p:sldId id="437" r:id="rId4"/>
    <p:sldId id="368" r:id="rId5"/>
    <p:sldId id="357" r:id="rId6"/>
    <p:sldId id="2294" r:id="rId7"/>
    <p:sldId id="2293" r:id="rId8"/>
    <p:sldId id="367" r:id="rId9"/>
    <p:sldId id="370" r:id="rId10"/>
    <p:sldId id="372" r:id="rId11"/>
    <p:sldId id="358" r:id="rId12"/>
    <p:sldId id="36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70">
          <p15:clr>
            <a:srgbClr val="A4A3A4"/>
          </p15:clr>
        </p15:guide>
        <p15:guide id="3" orient="horz" pos="3897">
          <p15:clr>
            <a:srgbClr val="A4A3A4"/>
          </p15:clr>
        </p15:guide>
        <p15:guide id="4" orient="horz" pos="988">
          <p15:clr>
            <a:srgbClr val="A4A3A4"/>
          </p15:clr>
        </p15:guide>
        <p15:guide id="5" orient="horz" pos="2268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pos="2880">
          <p15:clr>
            <a:srgbClr val="A4A3A4"/>
          </p15:clr>
        </p15:guide>
        <p15:guide id="8" pos="426">
          <p15:clr>
            <a:srgbClr val="A4A3A4"/>
          </p15:clr>
        </p15:guide>
        <p15:guide id="9" pos="4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03C1FF"/>
    <a:srgbClr val="FF0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9817" autoAdjust="0"/>
  </p:normalViewPr>
  <p:slideViewPr>
    <p:cSldViewPr snapToGrid="0" snapToObjects="1">
      <p:cViewPr varScale="1">
        <p:scale>
          <a:sx n="76" d="100"/>
          <a:sy n="76" d="100"/>
        </p:scale>
        <p:origin x="1936" y="184"/>
      </p:cViewPr>
      <p:guideLst>
        <p:guide orient="horz" pos="2160"/>
        <p:guide orient="horz" pos="670"/>
        <p:guide orient="horz" pos="3897"/>
        <p:guide orient="horz" pos="988"/>
        <p:guide orient="horz" pos="2268"/>
        <p:guide orient="horz" pos="935"/>
        <p:guide pos="2880"/>
        <p:guide pos="426"/>
        <p:guide pos="40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1B00-EDF4-3044-868C-9C1167201DA2}" type="datetimeFigureOut">
              <a:rPr lang="en-US" smtClean="0"/>
              <a:pPr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F0A82-5C5D-B04C-BCBD-5C0527D7C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dirty="0" err="1">
                <a:latin typeface="Calibri" charset="0"/>
                <a:ea typeface="MS PGothic" charset="0"/>
              </a:rPr>
              <a:t>Z</a:t>
            </a:r>
            <a:r>
              <a:rPr lang="it-IT" dirty="0">
                <a:latin typeface="Calibri" charset="0"/>
                <a:ea typeface="MS PGothic" charset="0"/>
              </a:rPr>
              <a:t>= 20 circa 300Myrs</a:t>
            </a:r>
          </a:p>
          <a:p>
            <a:pPr eaLnBrk="1" hangingPunct="1"/>
            <a:r>
              <a:rPr lang="it-IT" dirty="0">
                <a:latin typeface="Calibri" charset="0"/>
                <a:ea typeface="MS PGothic" charset="0"/>
              </a:rPr>
              <a:t>I</a:t>
            </a:r>
            <a:r>
              <a:rPr lang="it-IT" baseline="0" dirty="0">
                <a:latin typeface="Calibri" charset="0"/>
                <a:ea typeface="MS PGothic" charset="0"/>
              </a:rPr>
              <a:t> primi</a:t>
            </a:r>
            <a:endParaRPr lang="it-IT" dirty="0">
              <a:latin typeface="Calibri" charset="0"/>
              <a:ea typeface="MS PGothic" charset="0"/>
            </a:endParaRPr>
          </a:p>
          <a:p>
            <a:pPr eaLnBrk="1" hangingPunct="1"/>
            <a:endParaRPr lang="it-IT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0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75288"/>
            <a:ext cx="8229600" cy="742297"/>
          </a:xfrm>
        </p:spPr>
        <p:txBody>
          <a:bodyPr anchor="t" anchorCtr="0"/>
          <a:lstStyle>
            <a:lvl1pPr>
              <a:defRPr sz="2300" spc="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6275" y="1568450"/>
            <a:ext cx="8073442" cy="4344650"/>
          </a:xfrm>
        </p:spPr>
        <p:txBody>
          <a:bodyPr/>
          <a:lstStyle>
            <a:lvl1pPr algn="l">
              <a:defRPr lang="en-GB" sz="1500" kern="1200" dirty="0" smtClean="0">
                <a:solidFill>
                  <a:srgbClr val="E4E4E4"/>
                </a:solidFill>
                <a:latin typeface="Century Gothic"/>
                <a:ea typeface="+mn-ea"/>
                <a:cs typeface="Century Gothic"/>
              </a:defRPr>
            </a:lvl1pPr>
            <a:lvl2pPr algn="l">
              <a:defRPr lang="en-GB" sz="1400" kern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algn="l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3pPr>
            <a:lvl4pPr algn="l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4pPr>
            <a:lvl5pPr algn="l">
              <a:defRPr lang="en-US" sz="1500" kern="1200" dirty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6224711"/>
            <a:ext cx="8229600" cy="307049"/>
          </a:xfr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68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9D72-34EC-9442-828C-8A1BAFFD9A8E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9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9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C0AD-5750-8E47-B45D-56E91D466764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5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D624-904F-D146-A5AB-4E47CDF0B21D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6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D5EB-EC53-FF4F-9D26-FE2079028C31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9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09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28BC-8FD5-584F-84A9-95D265D3030A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3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4BA-8CC6-3C4C-A958-1B3952C8B1A5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9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D080-D44C-454B-9FBE-6334A6BBC017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7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97"/>
            <a:ext cx="6031523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F00B-9D43-E544-854C-86F97EC5B800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4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75289"/>
            <a:ext cx="8229600" cy="742297"/>
          </a:xfrm>
        </p:spPr>
        <p:txBody>
          <a:bodyPr anchor="t" anchorCtr="0"/>
          <a:lstStyle>
            <a:lvl1pPr>
              <a:defRPr sz="2300" spc="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79886"/>
            <a:ext cx="8229600" cy="4344650"/>
          </a:xfrm>
        </p:spPr>
        <p:txBody>
          <a:bodyPr/>
          <a:lstStyle>
            <a:lvl1pPr algn="ctr">
              <a:defRPr lang="en-GB" sz="1500" kern="1200" dirty="0" smtClean="0">
                <a:solidFill>
                  <a:srgbClr val="E4E4E4"/>
                </a:solidFill>
                <a:latin typeface="Century Gothic"/>
                <a:ea typeface="+mn-ea"/>
                <a:cs typeface="Century Gothic"/>
              </a:defRPr>
            </a:lvl1pPr>
            <a:lvl2pPr algn="ctr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2pPr>
            <a:lvl3pPr algn="ctr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3pPr>
            <a:lvl4pPr algn="ctr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4pPr>
            <a:lvl5pPr algn="ctr">
              <a:defRPr lang="en-US" sz="1500" kern="1200" dirty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6224712"/>
            <a:ext cx="8229600" cy="307049"/>
          </a:xfr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08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75288"/>
            <a:ext cx="8229600" cy="742297"/>
          </a:xfrm>
        </p:spPr>
        <p:txBody>
          <a:bodyPr anchor="t" anchorCtr="0"/>
          <a:lstStyle>
            <a:lvl1pPr>
              <a:defRPr sz="2300" spc="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76664"/>
            <a:ext cx="8229600" cy="409697"/>
          </a:xfrm>
        </p:spPr>
        <p:txBody>
          <a:bodyPr/>
          <a:lstStyle>
            <a:lvl1pPr algn="ctr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6224711"/>
            <a:ext cx="8229600" cy="307049"/>
          </a:xfr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2450313"/>
            <a:ext cx="3938618" cy="3411524"/>
          </a:xfrm>
        </p:spPr>
        <p:txBody>
          <a:bodyPr/>
          <a:lstStyle>
            <a:lvl1pPr algn="ctr">
              <a:defRPr lang="en-GB" sz="1500" kern="1200" dirty="0" smtClean="0">
                <a:solidFill>
                  <a:srgbClr val="E4E4E4"/>
                </a:solidFill>
                <a:latin typeface="Century Gothic"/>
                <a:ea typeface="+mn-ea"/>
                <a:cs typeface="Century Gothic"/>
              </a:defRPr>
            </a:lvl1pPr>
            <a:lvl2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48182" y="2450313"/>
            <a:ext cx="3938618" cy="3411524"/>
          </a:xfrm>
        </p:spPr>
        <p:txBody>
          <a:bodyPr/>
          <a:lstStyle>
            <a:lvl1pPr algn="ctr">
              <a:defRPr lang="en-GB" sz="1500" kern="1200" dirty="0" smtClean="0">
                <a:solidFill>
                  <a:srgbClr val="E4E4E4"/>
                </a:solidFill>
                <a:latin typeface="Century Gothic"/>
                <a:ea typeface="+mn-ea"/>
                <a:cs typeface="Century Gothic"/>
              </a:defRPr>
            </a:lvl1pPr>
            <a:lvl2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80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75288"/>
            <a:ext cx="8229600" cy="742297"/>
          </a:xfrm>
        </p:spPr>
        <p:txBody>
          <a:bodyPr anchor="t" anchorCtr="0"/>
          <a:lstStyle>
            <a:lvl1pPr>
              <a:defRPr sz="2300" spc="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79886"/>
            <a:ext cx="8229600" cy="4344650"/>
          </a:xfrm>
        </p:spPr>
        <p:txBody>
          <a:bodyPr/>
          <a:lstStyle>
            <a:lvl1pPr algn="ctr">
              <a:defRPr lang="en-GB" sz="1500" kern="1200" dirty="0" smtClean="0">
                <a:solidFill>
                  <a:srgbClr val="E4E4E4"/>
                </a:solidFill>
                <a:latin typeface="Century Gothic"/>
                <a:ea typeface="+mn-ea"/>
                <a:cs typeface="Century Gothic"/>
              </a:defRPr>
            </a:lvl1pPr>
            <a:lvl2pPr algn="ctr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2pPr>
            <a:lvl3pPr algn="ctr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3pPr>
            <a:lvl4pPr algn="ctr">
              <a:defRPr lang="en-GB" sz="1500" kern="1200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4pPr>
            <a:lvl5pPr algn="ctr">
              <a:defRPr lang="en-US" sz="1500" kern="1200" dirty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6224711"/>
            <a:ext cx="8229600" cy="307049"/>
          </a:xfr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07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994" y="1268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1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024D-934F-45B1-A2CF-553F74B714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9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124130" tIns="62065" rIns="124130" bIns="62065"/>
          <a:lstStyle>
            <a:lvl1pPr>
              <a:defRPr>
                <a:cs typeface="Helvetica Neue" charset="0"/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AA2BA363-A2E0-8E43-A027-0F936063D53D}" type="datetimeFigureOut">
              <a:rPr lang="it-IT" sz="4008" smtClean="0">
                <a:solidFill>
                  <a:srgbClr val="000000"/>
                </a:solidFill>
                <a:ea typeface="ＭＳ Ｐゴシック" charset="0"/>
                <a:sym typeface="Calibri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</a:t>
            </a:fld>
            <a:endParaRPr lang="it-IT" sz="4008">
              <a:solidFill>
                <a:srgbClr val="000000"/>
              </a:solidFill>
              <a:ea typeface="ＭＳ Ｐゴシック" charset="0"/>
              <a:sym typeface="Calibri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124130" tIns="62065" rIns="124130" bIns="62065"/>
          <a:lstStyle>
            <a:lvl1pPr>
              <a:defRPr>
                <a:cs typeface="Helvetica Neue" charset="0"/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008">
              <a:solidFill>
                <a:srgbClr val="000000"/>
              </a:solidFill>
              <a:ea typeface="ＭＳ Ｐゴシック" charset="0"/>
              <a:sym typeface="Calibri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124130" tIns="62065" rIns="124130" bIns="62065"/>
          <a:lstStyle>
            <a:lvl1pPr>
              <a:defRPr>
                <a:cs typeface="Helvetica Neue" charset="0"/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3EE51112-4C54-DC4D-A9B9-6ACBA34A5D3D}" type="slidenum">
              <a:rPr lang="it-IT" sz="4008" smtClean="0">
                <a:solidFill>
                  <a:srgbClr val="000000"/>
                </a:solidFill>
                <a:ea typeface="ＭＳ Ｐゴシック" charset="0"/>
                <a:sym typeface="Calibri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sz="4008">
              <a:solidFill>
                <a:srgbClr val="000000"/>
              </a:solidFill>
              <a:ea typeface="ＭＳ Ｐゴシック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5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51692" y="6808788"/>
            <a:ext cx="844062" cy="914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2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5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6617-A602-144B-8E74-6C700CCBD8D2}" type="datetime1">
              <a:rPr lang="en-US"/>
              <a:pPr>
                <a:defRPr/>
              </a:pPr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C737F-3B19-4549-9412-08336E84F31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76275" y="204716"/>
            <a:ext cx="374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THESEUS and Athena</a:t>
            </a:r>
          </a:p>
        </p:txBody>
      </p:sp>
    </p:spTree>
    <p:extLst>
      <p:ext uri="{BB962C8B-B14F-4D97-AF65-F5344CB8AC3E}">
        <p14:creationId xmlns:p14="http://schemas.microsoft.com/office/powerpoint/2010/main" val="331482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60" r:id="rId4"/>
    <p:sldLayoutId id="2147483661" r:id="rId5"/>
    <p:sldLayoutId id="2147483662" r:id="rId6"/>
  </p:sldLayoutIdLst>
  <p:txStyles>
    <p:titleStyle>
      <a:lvl1pPr algn="ctr" defTabSz="457200" rtl="0" eaLnBrk="1" latinLnBrk="0" hangingPunct="1">
        <a:spcBef>
          <a:spcPts val="0"/>
        </a:spcBef>
        <a:spcAft>
          <a:spcPts val="600"/>
        </a:spcAft>
        <a:buNone/>
        <a:defRPr sz="15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0" indent="0" algn="ctr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kern="1200">
          <a:solidFill>
            <a:srgbClr val="7F7F7F"/>
          </a:solidFill>
          <a:latin typeface="Century Gothic"/>
          <a:ea typeface="+mn-ea"/>
          <a:cs typeface="Century Gothic"/>
        </a:defRPr>
      </a:lvl1pPr>
      <a:lvl2pPr marL="0" indent="0" algn="ctr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kern="1200">
          <a:solidFill>
            <a:srgbClr val="7F7F7F"/>
          </a:solidFill>
          <a:latin typeface="Century Gothic"/>
          <a:ea typeface="+mn-ea"/>
          <a:cs typeface="Century Gothic"/>
        </a:defRPr>
      </a:lvl2pPr>
      <a:lvl3pPr marL="0" indent="0" algn="ctr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kern="1200">
          <a:solidFill>
            <a:srgbClr val="7F7F7F"/>
          </a:solidFill>
          <a:latin typeface="Century Gothic"/>
          <a:ea typeface="+mn-ea"/>
          <a:cs typeface="Century Gothic"/>
        </a:defRPr>
      </a:lvl3pPr>
      <a:lvl4pPr marL="0" indent="0" algn="ctr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kern="1200">
          <a:solidFill>
            <a:srgbClr val="7F7F7F"/>
          </a:solidFill>
          <a:latin typeface="Century Gothic"/>
          <a:ea typeface="+mn-ea"/>
          <a:cs typeface="Century Gothic"/>
        </a:defRPr>
      </a:lvl4pPr>
      <a:lvl5pPr marL="0" indent="0" algn="ctr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kern="1200">
          <a:solidFill>
            <a:srgbClr val="7F7F7F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xoPPTBannerWPin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9" b="4460"/>
          <a:stretch>
            <a:fillRect/>
          </a:stretch>
        </p:blipFill>
        <p:spPr bwMode="auto">
          <a:xfrm>
            <a:off x="0" y="0"/>
            <a:ext cx="91440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02" b="18745"/>
          <a:stretch>
            <a:fillRect/>
          </a:stretch>
        </p:blipFill>
        <p:spPr bwMode="auto">
          <a:xfrm>
            <a:off x="7964366" y="17470"/>
            <a:ext cx="989134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 per modificare stile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8">
                <a:solidFill>
                  <a:srgbClr val="898989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3B40FB0-793B-234D-B16D-D0ACCB52D54D}" type="datetime1">
              <a:rPr lang="en-US" smtClean="0">
                <a:latin typeface="Times New Roman" charset="0"/>
                <a:ea typeface="MS PGothic" charset="0"/>
                <a:cs typeface="MS PGothic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6/4/20</a:t>
            </a:fld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8">
                <a:solidFill>
                  <a:srgbClr val="898989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015" y="6634170"/>
            <a:ext cx="458666" cy="174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8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DE2CE8AB-D384-A44F-BA58-C39B0DB3A503}" type="slidenum">
              <a:rPr lang="en-US" smtClean="0">
                <a:solidFill>
                  <a:prstClr val="white"/>
                </a:solidFill>
                <a:latin typeface="Times New Roman" charset="0"/>
                <a:ea typeface="MS PGothic" charset="0"/>
                <a:cs typeface="MS PGothic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pic>
        <p:nvPicPr>
          <p:cNvPr id="1033" name="Picture 152" descr="ixoPPTFooterWPin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4" r="18269" b="2"/>
          <a:stretch>
            <a:fillRect/>
          </a:stretch>
        </p:blipFill>
        <p:spPr bwMode="auto">
          <a:xfrm>
            <a:off x="0" y="6584950"/>
            <a:ext cx="9144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53"/>
          <p:cNvSpPr>
            <a:spLocks noChangeArrowheads="1"/>
          </p:cNvSpPr>
          <p:nvPr/>
        </p:nvSpPr>
        <p:spPr bwMode="auto">
          <a:xfrm>
            <a:off x="5502519" y="6584950"/>
            <a:ext cx="3257550" cy="2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6" tIns="41031" rIns="83526" bIns="41031"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2" name="Rectangle 153"/>
          <p:cNvSpPr>
            <a:spLocks noChangeArrowheads="1"/>
          </p:cNvSpPr>
          <p:nvPr/>
        </p:nvSpPr>
        <p:spPr bwMode="auto">
          <a:xfrm>
            <a:off x="3297115" y="6584950"/>
            <a:ext cx="2926374" cy="260264"/>
          </a:xfrm>
          <a:prstGeom prst="rect">
            <a:avLst/>
          </a:prstGeom>
          <a:noFill/>
          <a:ln>
            <a:noFill/>
          </a:ln>
          <a:extLst/>
        </p:spPr>
        <p:txBody>
          <a:bodyPr lIns="83526" tIns="41031" rIns="83526" bIns="41031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8" dirty="0">
                <a:solidFill>
                  <a:srgbClr val="FFFFFF"/>
                </a:solidFill>
                <a:latin typeface="Calibri" pitchFamily="34" charset="0"/>
              </a:rPr>
              <a:t>ATHENA Whim </a:t>
            </a:r>
          </a:p>
        </p:txBody>
      </p:sp>
      <p:sp>
        <p:nvSpPr>
          <p:cNvPr id="3" name="Rectangle 153"/>
          <p:cNvSpPr>
            <a:spLocks noChangeArrowheads="1"/>
          </p:cNvSpPr>
          <p:nvPr/>
        </p:nvSpPr>
        <p:spPr bwMode="auto">
          <a:xfrm>
            <a:off x="2113085" y="44450"/>
            <a:ext cx="4519246" cy="260264"/>
          </a:xfrm>
          <a:prstGeom prst="rect">
            <a:avLst/>
          </a:prstGeom>
          <a:noFill/>
          <a:ln>
            <a:noFill/>
          </a:ln>
          <a:extLst/>
        </p:spPr>
        <p:txBody>
          <a:bodyPr lIns="83526" tIns="41031" rIns="83526" bIns="41031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8">
                <a:solidFill>
                  <a:srgbClr val="FFFFFF"/>
                </a:solidFill>
                <a:latin typeface="Calibri" pitchFamily="34" charset="0"/>
              </a:rPr>
              <a:t>Advanced Telescope for High ENergy Astrophysics</a:t>
            </a:r>
          </a:p>
        </p:txBody>
      </p:sp>
      <p:pic>
        <p:nvPicPr>
          <p:cNvPr id="1037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" y="6589713"/>
            <a:ext cx="414704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3"/>
          <p:cNvSpPr>
            <a:spLocks noChangeArrowheads="1"/>
          </p:cNvSpPr>
          <p:nvPr/>
        </p:nvSpPr>
        <p:spPr bwMode="auto">
          <a:xfrm>
            <a:off x="529008" y="6583369"/>
            <a:ext cx="3256085" cy="260264"/>
          </a:xfrm>
          <a:prstGeom prst="rect">
            <a:avLst/>
          </a:prstGeom>
          <a:noFill/>
          <a:ln>
            <a:noFill/>
          </a:ln>
          <a:extLst/>
        </p:spPr>
        <p:txBody>
          <a:bodyPr lIns="83526" tIns="41031" rIns="83526" bIns="41031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8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7791454" y="6561145"/>
            <a:ext cx="458665" cy="174625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CF7B5874-7CC2-E646-8BA1-8E89D75487A1}" type="slidenum">
              <a:rPr lang="en-US" sz="1108" smtClean="0">
                <a:solidFill>
                  <a:srgbClr val="EEECE1"/>
                </a:solidFill>
                <a:latin typeface="Calibri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8">
              <a:solidFill>
                <a:srgbClr val="EEECE1"/>
              </a:solidFill>
              <a:latin typeface="Calibri" charset="0"/>
            </a:endParaRPr>
          </a:p>
        </p:txBody>
      </p:sp>
      <p:pic>
        <p:nvPicPr>
          <p:cNvPr id="1050" name="Picture 51" descr="http://www.esa.int/esalogo/images/downloads/Logo_Fingerprint/Office_presentation/04_logo_white.bmp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5279" r="8093" b="16666"/>
          <a:stretch>
            <a:fillRect/>
          </a:stretch>
        </p:blipFill>
        <p:spPr bwMode="auto">
          <a:xfrm>
            <a:off x="95254" y="36513"/>
            <a:ext cx="7004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3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422041" rtl="0" eaLnBrk="1" fontAlgn="base" hangingPunct="1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MS PGothic" pitchFamily="34" charset="-128"/>
          <a:cs typeface="MS PGothic" charset="0"/>
        </a:defRPr>
      </a:lvl2pPr>
      <a:lvl3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MS PGothic" pitchFamily="34" charset="-128"/>
          <a:cs typeface="MS PGothic" charset="0"/>
        </a:defRPr>
      </a:lvl3pPr>
      <a:lvl4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MS PGothic" pitchFamily="34" charset="-128"/>
          <a:cs typeface="MS PGothic" charset="0"/>
        </a:defRPr>
      </a:lvl4pPr>
      <a:lvl5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MS PGothic" pitchFamily="34" charset="-128"/>
          <a:cs typeface="MS PGothic" charset="0"/>
        </a:defRPr>
      </a:lvl5pPr>
      <a:lvl6pPr marL="422041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844083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266124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688165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16531" indent="-31653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17" indent="-263776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055103" indent="-21102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477145" indent="-21102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899186" indent="-21102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1657" y="0"/>
            <a:ext cx="12196513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250927" y="315370"/>
            <a:ext cx="580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entury Gothic"/>
                <a:cs typeface="Century Gothic"/>
              </a:rPr>
              <a:t>THESEUS &amp; </a:t>
            </a:r>
            <a:r>
              <a:rPr lang="it-IT" sz="4000" dirty="0" err="1">
                <a:solidFill>
                  <a:schemeClr val="bg1"/>
                </a:solidFill>
                <a:latin typeface="Century Gothic"/>
                <a:cs typeface="Century Gothic"/>
              </a:rPr>
              <a:t>Athena</a:t>
            </a:r>
            <a:endParaRPr lang="it-IT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AF2043B3-265D-8445-ABD3-EE677FE8EA70}"/>
              </a:ext>
            </a:extLst>
          </p:cNvPr>
          <p:cNvSpPr txBox="1"/>
          <p:nvPr/>
        </p:nvSpPr>
        <p:spPr>
          <a:xfrm>
            <a:off x="5770" y="4345504"/>
            <a:ext cx="5291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Century Gothic"/>
                <a:cs typeface="Century Gothic"/>
              </a:rPr>
              <a:t>Paul </a:t>
            </a:r>
            <a:r>
              <a:rPr lang="it-IT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O’Brien</a:t>
            </a:r>
            <a:r>
              <a:rPr lang="it-IT" sz="2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Century Gothic"/>
                <a:cs typeface="Century Gothic"/>
              </a:rPr>
              <a:t>(+ L. Piro, P. </a:t>
            </a:r>
            <a:r>
              <a:rPr lang="it-IT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Yonker</a:t>
            </a:r>
            <a:r>
              <a:rPr lang="it-IT" sz="2800" dirty="0">
                <a:solidFill>
                  <a:schemeClr val="bg1"/>
                </a:solidFill>
                <a:latin typeface="Century Gothic"/>
                <a:cs typeface="Century Gothic"/>
              </a:rPr>
              <a:t>, K. Page, P. Evans and the </a:t>
            </a:r>
            <a:r>
              <a:rPr lang="it-IT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Athena</a:t>
            </a:r>
            <a:r>
              <a:rPr lang="it-IT" sz="2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explosive</a:t>
            </a:r>
            <a:r>
              <a:rPr lang="it-IT" sz="2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transients</a:t>
            </a:r>
            <a:r>
              <a:rPr lang="it-IT" sz="2800" dirty="0">
                <a:solidFill>
                  <a:schemeClr val="bg1"/>
                </a:solidFill>
                <a:latin typeface="Century Gothic"/>
                <a:cs typeface="Century Gothic"/>
              </a:rPr>
              <a:t> team)</a:t>
            </a:r>
          </a:p>
        </p:txBody>
      </p:sp>
    </p:spTree>
    <p:extLst>
      <p:ext uri="{BB962C8B-B14F-4D97-AF65-F5344CB8AC3E}">
        <p14:creationId xmlns:p14="http://schemas.microsoft.com/office/powerpoint/2010/main" val="22455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Swift sample with the Athena X-IFU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776" y="223835"/>
            <a:ext cx="5061228" cy="7162079"/>
          </a:xfrm>
        </p:spPr>
      </p:pic>
      <p:sp>
        <p:nvSpPr>
          <p:cNvPr id="11" name="TextBox 10"/>
          <p:cNvSpPr txBox="1"/>
          <p:nvPr/>
        </p:nvSpPr>
        <p:spPr>
          <a:xfrm>
            <a:off x="2216724" y="2632364"/>
            <a:ext cx="227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Start-end of exposure time (zero = trigger time)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6724" y="3654556"/>
            <a:ext cx="231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40-50% have &gt;100kcts</a:t>
            </a:r>
          </a:p>
          <a:p>
            <a:r>
              <a:rPr lang="en-GB" dirty="0"/>
              <a:t>(For WHIM need x5-10 that value)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63AD7-25D8-564C-A8B3-5265670766F6}"/>
              </a:ext>
            </a:extLst>
          </p:cNvPr>
          <p:cNvSpPr txBox="1"/>
          <p:nvPr/>
        </p:nvSpPr>
        <p:spPr>
          <a:xfrm>
            <a:off x="6950646" y="5966157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 Evans</a:t>
            </a:r>
          </a:p>
        </p:txBody>
      </p:sp>
    </p:spTree>
    <p:extLst>
      <p:ext uri="{BB962C8B-B14F-4D97-AF65-F5344CB8AC3E}">
        <p14:creationId xmlns:p14="http://schemas.microsoft.com/office/powerpoint/2010/main" val="199432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781559"/>
            <a:ext cx="8229600" cy="742297"/>
          </a:xfrm>
        </p:spPr>
        <p:txBody>
          <a:bodyPr/>
          <a:lstStyle/>
          <a:p>
            <a:r>
              <a:rPr lang="it-IT" sz="2400" dirty="0"/>
              <a:t>THESEUS </a:t>
            </a:r>
            <a:r>
              <a:rPr lang="it-IT" sz="2400" dirty="0" err="1"/>
              <a:t>requirements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745" y="1343747"/>
            <a:ext cx="8596746" cy="519252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~10 GRB/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z&gt;7 to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~5/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Athena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X-IFU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 maximum)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photo-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spectro-z redshift indicator for high-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trigger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Athena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location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single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pointing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follow-up of multi-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targets with the WFI (&lt;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-minutes)  and X-IFU (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-minutes)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Real-time, large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X-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extra-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outburst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Athena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follow-up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Athena</a:t>
            </a:r>
            <a:r>
              <a:rPr lang="it-IT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requirements</a:t>
            </a:r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(goal: 2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Pre-selected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SOC/MOC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high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TOOs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turn-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communication+ground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processing &lt;1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9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O:\Work\Active Projects\Scorch_Space-PPT_NDA_300813\client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0" y="198526"/>
            <a:ext cx="8614600" cy="6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:\Work\Active Projects\Scorch_Space-PPT_NDA_300813\client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0" y="198526"/>
            <a:ext cx="8614600" cy="6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O:\Work\Active Projects\Scorch_Space-PPT_NDA_300813\client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0" y="198526"/>
            <a:ext cx="8614600" cy="6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:\Work\Active Projects\Scorch_Space-PPT_NDA_300813\client\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0" y="198526"/>
            <a:ext cx="8614600" cy="6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Athena Observatory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" y="1032916"/>
            <a:ext cx="2100548" cy="134198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21457">
              <a:lnSpc>
                <a:spcPct val="90000"/>
              </a:lnSpc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L2 orbit </a:t>
            </a:r>
            <a:r>
              <a:rPr lang="en-US" sz="1400" b="1" dirty="0" err="1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Ariane</a:t>
            </a:r>
            <a:r>
              <a:rPr lang="en-US" sz="1400" b="1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 V</a:t>
            </a:r>
          </a:p>
          <a:p>
            <a:pPr algn="l" defTabSz="321457">
              <a:lnSpc>
                <a:spcPct val="9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&lt;5100 kg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power 2500 w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5 year mission</a:t>
            </a:r>
          </a:p>
          <a:p>
            <a:pPr algn="l" defTabSz="321457">
              <a:lnSpc>
                <a:spcPct val="90000"/>
              </a:lnSpc>
              <a:defRPr/>
            </a:pPr>
            <a:r>
              <a:rPr lang="en-US" sz="1400" dirty="0" err="1">
                <a:solidFill>
                  <a:prstClr val="white"/>
                </a:solidFill>
                <a:latin typeface="Century Gothic"/>
                <a:ea typeface="Wingdings"/>
                <a:cs typeface="Century Gothic"/>
                <a:sym typeface="Wingdings"/>
              </a:rPr>
              <a:t>FoR</a:t>
            </a:r>
            <a:r>
              <a:rPr lang="en-US" sz="1400" dirty="0">
                <a:solidFill>
                  <a:prstClr val="white"/>
                </a:solidFill>
                <a:latin typeface="Century Gothic"/>
                <a:ea typeface="Wingdings"/>
                <a:cs typeface="Century Gothic"/>
                <a:sym typeface="Wingdings"/>
              </a:rPr>
              <a:t>=50%</a:t>
            </a:r>
          </a:p>
          <a:p>
            <a:pPr algn="l" defTabSz="321457">
              <a:lnSpc>
                <a:spcPct val="9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Century Gothic"/>
                <a:ea typeface="Wingdings"/>
                <a:cs typeface="Century Gothic"/>
                <a:sym typeface="Wingdings"/>
              </a:rPr>
              <a:t>TOO in 4hrs</a:t>
            </a:r>
          </a:p>
          <a:p>
            <a:pPr algn="l" defTabSz="321457">
              <a:lnSpc>
                <a:spcPct val="90000"/>
              </a:lnSpc>
              <a:defRPr/>
            </a:pPr>
            <a:endParaRPr lang="en-US" sz="1400" dirty="0">
              <a:solidFill>
                <a:prstClr val="white"/>
              </a:solidFill>
              <a:latin typeface="Century Gothic"/>
              <a:ea typeface="Wingdings"/>
              <a:cs typeface="Century Gothic"/>
              <a:sym typeface="Wingding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1981" y="5041258"/>
            <a:ext cx="2567940" cy="10452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21457">
              <a:lnSpc>
                <a:spcPct val="90000"/>
              </a:lnSpc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X-ray Integral Field Unit:</a:t>
            </a:r>
          </a:p>
          <a:p>
            <a:pPr algn="l" defTabSz="321457">
              <a:lnSpc>
                <a:spcPct val="9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E: 2.5 </a:t>
            </a:r>
            <a:r>
              <a:rPr lang="en-US" sz="1400" dirty="0" err="1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eV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Field of View: 5 </a:t>
            </a:r>
            <a:r>
              <a:rPr lang="en-US" sz="1400" dirty="0" err="1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arcmin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Operating temp: 50 </a:t>
            </a:r>
            <a:r>
              <a:rPr lang="en-US" sz="1400" dirty="0" err="1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mk</a:t>
            </a:r>
            <a:endParaRPr lang="en-US" sz="1400" dirty="0">
              <a:solidFill>
                <a:prstClr val="white"/>
              </a:solidFill>
              <a:latin typeface="Century Gothic"/>
              <a:ea typeface="Wingdings"/>
              <a:cs typeface="Century Gothic"/>
              <a:sym typeface="Wingding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57950" y="5381221"/>
            <a:ext cx="2228850" cy="1045210"/>
          </a:xfrm>
          <a:prstGeom prst="rect">
            <a:avLst/>
          </a:prstGeom>
          <a:solidFill>
            <a:schemeClr val="tx1"/>
          </a:solidFill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21457">
              <a:lnSpc>
                <a:spcPct val="90000"/>
              </a:lnSpc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Wide Field Imager:</a:t>
            </a:r>
          </a:p>
          <a:p>
            <a:pPr algn="l" defTabSz="321457">
              <a:lnSpc>
                <a:spcPct val="9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E: 125 </a:t>
            </a:r>
            <a:r>
              <a:rPr lang="en-US" sz="1400" dirty="0" err="1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eV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Field of View: 40 arcmin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High </a:t>
            </a:r>
            <a:r>
              <a:rPr lang="en-US" sz="1400" dirty="0" err="1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countrate</a:t>
            </a: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 capability</a:t>
            </a:r>
            <a:endParaRPr lang="en-US" sz="1400" dirty="0">
              <a:solidFill>
                <a:prstClr val="white"/>
              </a:solidFill>
              <a:latin typeface="Century Gothic"/>
              <a:ea typeface="Wingdings"/>
              <a:cs typeface="Century Gothic"/>
              <a:sym typeface="Wingding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43650" y="2804796"/>
            <a:ext cx="2584450" cy="1045210"/>
          </a:xfrm>
          <a:prstGeom prst="rect">
            <a:avLst/>
          </a:prstGeom>
          <a:solidFill>
            <a:schemeClr val="tx1"/>
          </a:solidFill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21457">
              <a:lnSpc>
                <a:spcPct val="90000"/>
              </a:lnSpc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/>
                <a:cs typeface="Century Gothic"/>
                <a:sym typeface="Helvetica Light"/>
              </a:rPr>
              <a:t>Silicon Pore Optics:</a:t>
            </a:r>
          </a:p>
          <a:p>
            <a:pPr algn="l" defTabSz="321457">
              <a:lnSpc>
                <a:spcPct val="9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1.4-2 m</a:t>
            </a:r>
            <a:r>
              <a:rPr lang="en-US" sz="1400" baseline="300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2 </a:t>
            </a: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at 1 keV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5 </a:t>
            </a:r>
            <a:r>
              <a:rPr lang="en-US" sz="1400" dirty="0" err="1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arcsec</a:t>
            </a: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 HEW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Focal length: 12m</a:t>
            </a:r>
            <a:b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</a:b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Sensitivity: 3 10</a:t>
            </a:r>
            <a:r>
              <a:rPr lang="en-US" sz="1400" baseline="300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-17 </a:t>
            </a: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erg cm</a:t>
            </a:r>
            <a:r>
              <a:rPr lang="en-US" sz="1400" baseline="300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-2 </a:t>
            </a:r>
            <a:r>
              <a:rPr lang="en-US" sz="14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s</a:t>
            </a:r>
            <a:r>
              <a:rPr lang="en-US" sz="1400" baseline="30000" dirty="0">
                <a:solidFill>
                  <a:prstClr val="white"/>
                </a:solidFill>
                <a:latin typeface="Century Gothic"/>
                <a:cs typeface="Century Gothic"/>
                <a:sym typeface="Wingdings"/>
              </a:rPr>
              <a:t>-1</a:t>
            </a:r>
            <a:endParaRPr lang="en-US" sz="1400" baseline="30000" dirty="0">
              <a:solidFill>
                <a:prstClr val="white"/>
              </a:solidFill>
              <a:latin typeface="Century Gothic"/>
              <a:ea typeface="Wingdings"/>
              <a:cs typeface="Century Gothic"/>
              <a:sym typeface="Wingding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2350" y="6287930"/>
            <a:ext cx="2584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7">
              <a:defRPr/>
            </a:pPr>
            <a:r>
              <a:rPr lang="en-US" sz="1200" dirty="0">
                <a:solidFill>
                  <a:srgbClr val="EEECE1"/>
                </a:solidFill>
                <a:latin typeface="Century Gothic"/>
                <a:cs typeface="Century Gothic"/>
                <a:sym typeface="Helvetica Light"/>
              </a:rPr>
              <a:t>Rau et al. 2013 arXiv1307.1709</a:t>
            </a:r>
            <a:endParaRPr lang="en-GB" sz="1200" dirty="0">
              <a:solidFill>
                <a:srgbClr val="EEECE1"/>
              </a:solidFill>
              <a:latin typeface="Century Gothic"/>
              <a:cs typeface="Century Gothic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1494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177">
              <a:defRPr/>
            </a:pPr>
            <a:r>
              <a:rPr lang="en-US" sz="1200" dirty="0" err="1">
                <a:solidFill>
                  <a:srgbClr val="EEECE1"/>
                </a:solidFill>
                <a:latin typeface="Century Gothic"/>
                <a:cs typeface="Century Gothic"/>
                <a:sym typeface="Helvetica Light"/>
              </a:rPr>
              <a:t>Barret</a:t>
            </a:r>
            <a:r>
              <a:rPr lang="en-US" sz="1200" dirty="0">
                <a:solidFill>
                  <a:srgbClr val="EEECE1"/>
                </a:solidFill>
                <a:latin typeface="Century Gothic"/>
                <a:cs typeface="Century Gothic"/>
                <a:sym typeface="Helvetica Light"/>
              </a:rPr>
              <a:t> et al., 2013 arXiv:1308.6784</a:t>
            </a:r>
            <a:endParaRPr lang="en-GB" sz="1200" dirty="0">
              <a:solidFill>
                <a:srgbClr val="EEECE1"/>
              </a:solidFill>
              <a:latin typeface="Century Gothic"/>
              <a:cs typeface="Century Gothic"/>
              <a:sym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6290" y="848667"/>
            <a:ext cx="1781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7">
              <a:defRPr/>
            </a:pPr>
            <a:r>
              <a:rPr lang="en-US" sz="1200" dirty="0" err="1">
                <a:solidFill>
                  <a:srgbClr val="EEECE1"/>
                </a:solidFill>
                <a:latin typeface="Century Gothic"/>
                <a:cs typeface="Century Gothic"/>
                <a:sym typeface="Helvetica Light"/>
              </a:rPr>
              <a:t>Willingale</a:t>
            </a:r>
            <a:r>
              <a:rPr lang="en-US" sz="1200" dirty="0">
                <a:solidFill>
                  <a:srgbClr val="EEECE1"/>
                </a:solidFill>
                <a:latin typeface="Century Gothic"/>
                <a:cs typeface="Century Gothic"/>
                <a:sym typeface="Helvetica Light"/>
              </a:rPr>
              <a:t>  et al, 2013 arXiv1308.6785</a:t>
            </a:r>
            <a:endParaRPr lang="en-GB" sz="1200" dirty="0">
              <a:solidFill>
                <a:srgbClr val="EEECE1"/>
              </a:solidFill>
              <a:latin typeface="Century Gothic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04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4" descr="re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90" y="1325724"/>
            <a:ext cx="7737231" cy="2851966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-17513" y="303684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pc="300" dirty="0">
                <a:solidFill>
                  <a:srgbClr val="FFFFFF"/>
                </a:solidFill>
                <a:cs typeface="+mj-cs"/>
              </a:rPr>
              <a:t>Study the first stars, the first BH, and the WHIM</a:t>
            </a:r>
          </a:p>
        </p:txBody>
      </p:sp>
      <p:grpSp>
        <p:nvGrpSpPr>
          <p:cNvPr id="20483" name="Group 40"/>
          <p:cNvGrpSpPr>
            <a:grpSpLocks/>
          </p:cNvGrpSpPr>
          <p:nvPr/>
        </p:nvGrpSpPr>
        <p:grpSpPr bwMode="auto">
          <a:xfrm>
            <a:off x="4571810" y="1352555"/>
            <a:ext cx="4569072" cy="3127375"/>
            <a:chOff x="3146" y="788"/>
            <a:chExt cx="2878" cy="1970"/>
          </a:xfrm>
        </p:grpSpPr>
        <p:cxnSp>
          <p:nvCxnSpPr>
            <p:cNvPr id="2050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2379" y="1584"/>
              <a:ext cx="153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05" name="Straight Connector 34"/>
            <p:cNvCxnSpPr>
              <a:cxnSpLocks noChangeShapeType="1"/>
            </p:cNvCxnSpPr>
            <p:nvPr/>
          </p:nvCxnSpPr>
          <p:spPr bwMode="auto">
            <a:xfrm rot="5400000">
              <a:off x="3827" y="1798"/>
              <a:ext cx="1919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506" name="TextBox 35"/>
            <p:cNvSpPr txBox="1">
              <a:spLocks noChangeArrowheads="1"/>
            </p:cNvSpPr>
            <p:nvPr/>
          </p:nvSpPr>
          <p:spPr bwMode="auto">
            <a:xfrm>
              <a:off x="3156" y="839"/>
              <a:ext cx="4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i="1" dirty="0">
                  <a:solidFill>
                    <a:srgbClr val="FF0000"/>
                  </a:solidFill>
                  <a:latin typeface="Arial Narrow" charset="0"/>
                </a:rPr>
                <a:t>z</a:t>
              </a:r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=12</a:t>
              </a:r>
            </a:p>
          </p:txBody>
        </p:sp>
        <p:sp>
          <p:nvSpPr>
            <p:cNvPr id="20507" name="TextBox 36"/>
            <p:cNvSpPr txBox="1">
              <a:spLocks noChangeArrowheads="1"/>
            </p:cNvSpPr>
            <p:nvPr/>
          </p:nvSpPr>
          <p:spPr bwMode="auto">
            <a:xfrm>
              <a:off x="4721" y="788"/>
              <a:ext cx="3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i="1" dirty="0">
                  <a:solidFill>
                    <a:srgbClr val="FF0000"/>
                  </a:solidFill>
                  <a:latin typeface="Arial Narrow" charset="0"/>
                </a:rPr>
                <a:t>z</a:t>
              </a:r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=5</a:t>
              </a:r>
            </a:p>
          </p:txBody>
        </p:sp>
        <p:sp>
          <p:nvSpPr>
            <p:cNvPr id="20508" name="TextBox 37"/>
            <p:cNvSpPr txBox="1">
              <a:spLocks noChangeArrowheads="1"/>
            </p:cNvSpPr>
            <p:nvPr/>
          </p:nvSpPr>
          <p:spPr bwMode="auto">
            <a:xfrm>
              <a:off x="5690" y="816"/>
              <a:ext cx="3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i="1" dirty="0">
                  <a:solidFill>
                    <a:srgbClr val="FF0000"/>
                  </a:solidFill>
                  <a:latin typeface="Arial Narrow" charset="0"/>
                </a:rPr>
                <a:t>z</a:t>
              </a:r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=0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 flipV="1">
            <a:off x="3309090" y="2460660"/>
            <a:ext cx="1205234" cy="1835847"/>
          </a:xfrm>
          <a:prstGeom prst="line">
            <a:avLst/>
          </a:prstGeom>
          <a:ln w="12700" cap="rnd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3" name="Picture 23" descr="GR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78" y="4206044"/>
            <a:ext cx="1726363" cy="129530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Box 20"/>
          <p:cNvSpPr txBox="1">
            <a:spLocks noChangeArrowheads="1"/>
          </p:cNvSpPr>
          <p:nvPr/>
        </p:nvSpPr>
        <p:spPr bwMode="auto">
          <a:xfrm>
            <a:off x="4064601" y="4342707"/>
            <a:ext cx="6527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 Narrow" charset="0"/>
              </a:rPr>
              <a:t>GRB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776927" y="2094097"/>
            <a:ext cx="287027" cy="2201542"/>
          </a:xfrm>
          <a:prstGeom prst="line">
            <a:avLst/>
          </a:prstGeom>
          <a:ln w="12700" cap="rnd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8" name="Picture 5" descr="images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60" y="4206049"/>
            <a:ext cx="1801404" cy="131333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21"/>
          <p:cNvSpPr txBox="1">
            <a:spLocks noChangeArrowheads="1"/>
          </p:cNvSpPr>
          <p:nvPr/>
        </p:nvSpPr>
        <p:spPr bwMode="auto">
          <a:xfrm>
            <a:off x="5859445" y="4294515"/>
            <a:ext cx="909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 Narrow" charset="0"/>
              </a:rPr>
              <a:t>Quasar</a:t>
            </a:r>
          </a:p>
        </p:txBody>
      </p:sp>
      <p:pic>
        <p:nvPicPr>
          <p:cNvPr id="51207" name="Picture 45" descr="Early-QSO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64" y="4206044"/>
            <a:ext cx="1728192" cy="129614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Box 20"/>
          <p:cNvSpPr txBox="1">
            <a:spLocks noChangeArrowheads="1"/>
          </p:cNvSpPr>
          <p:nvPr/>
        </p:nvSpPr>
        <p:spPr bwMode="auto">
          <a:xfrm>
            <a:off x="7385968" y="4278052"/>
            <a:ext cx="87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 Narrow" charset="0"/>
              </a:rPr>
              <a:t>Galaxy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 flipH="1" flipV="1">
            <a:off x="6585477" y="2737833"/>
            <a:ext cx="608088" cy="1766888"/>
          </a:xfrm>
          <a:prstGeom prst="line">
            <a:avLst/>
          </a:prstGeom>
          <a:ln w="12700" cap="rnd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2244969" y="1386212"/>
            <a:ext cx="1266092" cy="1015663"/>
          </a:xfrm>
          <a:prstGeom prst="rect">
            <a:avLst/>
          </a:prstGeom>
          <a:solidFill>
            <a:schemeClr val="tx1">
              <a:alpha val="49019"/>
            </a:schemeClr>
          </a:solidFill>
          <a:ln w="19050">
            <a:solidFill>
              <a:srgbClr val="CC2C1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GB" dirty="0">
                <a:solidFill>
                  <a:schemeClr val="bg1"/>
                </a:solidFill>
              </a:rPr>
              <a:t>Pop III </a:t>
            </a:r>
            <a:r>
              <a:rPr lang="en-GB" dirty="0" err="1">
                <a:solidFill>
                  <a:schemeClr val="bg1"/>
                </a:solidFill>
              </a:rPr>
              <a:t>collapsars</a:t>
            </a:r>
            <a:r>
              <a:rPr lang="en-GB" dirty="0">
                <a:solidFill>
                  <a:schemeClr val="bg1"/>
                </a:solidFill>
              </a:rPr>
              <a:t>?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3676998" y="1397799"/>
            <a:ext cx="844062" cy="720725"/>
          </a:xfrm>
          <a:prstGeom prst="rect">
            <a:avLst/>
          </a:prstGeom>
          <a:solidFill>
            <a:schemeClr val="tx1">
              <a:alpha val="49019"/>
            </a:schemeClr>
          </a:solidFill>
          <a:ln w="19050">
            <a:solidFill>
              <a:srgbClr val="CC2C1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GB" dirty="0">
                <a:solidFill>
                  <a:schemeClr val="bg1"/>
                </a:solidFill>
              </a:rPr>
              <a:t>Pop II GRBs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3548404" y="3521968"/>
            <a:ext cx="372207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69213" y="3810000"/>
            <a:ext cx="1894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Reionization</a:t>
            </a:r>
            <a:endParaRPr lang="it-IT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494" name="TextBox 35"/>
          <p:cNvSpPr txBox="1">
            <a:spLocks noChangeArrowheads="1"/>
          </p:cNvSpPr>
          <p:nvPr/>
        </p:nvSpPr>
        <p:spPr bwMode="auto">
          <a:xfrm>
            <a:off x="1388247" y="1405214"/>
            <a:ext cx="881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FF0000"/>
                </a:solidFill>
                <a:latin typeface="Arial Narrow" charset="0"/>
              </a:rPr>
              <a:t>z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=1089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491562" y="2460655"/>
            <a:ext cx="1894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Dark </a:t>
            </a:r>
            <a:r>
              <a:rPr lang="it-IT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Ages</a:t>
            </a:r>
            <a:endParaRPr lang="it-IT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479112" y="2945904"/>
            <a:ext cx="19606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-117794" y="4249765"/>
            <a:ext cx="472342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lvl="1"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</a:rPr>
              <a:t>Most </a:t>
            </a:r>
            <a:r>
              <a:rPr lang="en-GB" dirty="0">
                <a:solidFill>
                  <a:srgbClr val="FFFFFF"/>
                </a:solidFill>
                <a:latin typeface="+mn-lt"/>
              </a:rPr>
              <a:t>high-z star formation takes place in galaxies </a:t>
            </a:r>
            <a:r>
              <a:rPr lang="en-GB" u="sng" dirty="0">
                <a:solidFill>
                  <a:srgbClr val="FFFFFF"/>
                </a:solidFill>
                <a:latin typeface="+mn-lt"/>
              </a:rPr>
              <a:t>beyond the reach of JWST </a:t>
            </a:r>
            <a:r>
              <a:rPr lang="en-GB" dirty="0">
                <a:solidFill>
                  <a:srgbClr val="FFFFFF"/>
                </a:solidFill>
                <a:latin typeface="+mn-lt"/>
              </a:rPr>
              <a:t>; </a:t>
            </a:r>
          </a:p>
          <a:p>
            <a:pPr marL="190500" lvl="1"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</a:rPr>
              <a:t>GRBs have already been found at z&gt;8-9</a:t>
            </a:r>
          </a:p>
          <a:p>
            <a:pPr marL="190500" lvl="1"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  <a:latin typeface="+mn-lt"/>
              </a:rPr>
              <a:t>Other very high z objects are not bright enough for high-res X-ray spectroscopy</a:t>
            </a:r>
          </a:p>
          <a:p>
            <a:pPr marL="190500" lvl="1"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</a:rPr>
              <a:t>GRBs also provide backlights for WHIM observations</a:t>
            </a:r>
            <a:endParaRPr lang="en-GB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34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039" y="326976"/>
            <a:ext cx="8229601" cy="1392116"/>
          </a:xfrm>
        </p:spPr>
        <p:txBody>
          <a:bodyPr/>
          <a:lstStyle/>
          <a:p>
            <a:r>
              <a:rPr lang="it-IT" sz="2800" dirty="0">
                <a:solidFill>
                  <a:schemeClr val="bg2"/>
                </a:solidFill>
              </a:rPr>
              <a:t>WHIM: GRB </a:t>
            </a:r>
            <a:r>
              <a:rPr lang="it-IT" sz="2800" dirty="0" err="1">
                <a:solidFill>
                  <a:schemeClr val="bg2"/>
                </a:solidFill>
              </a:rPr>
              <a:t>transients</a:t>
            </a:r>
            <a:r>
              <a:rPr lang="it-IT" sz="2800" dirty="0">
                <a:solidFill>
                  <a:schemeClr val="bg2"/>
                </a:solidFill>
              </a:rPr>
              <a:t> </a:t>
            </a:r>
            <a:r>
              <a:rPr lang="it-IT" sz="2800" dirty="0" err="1">
                <a:solidFill>
                  <a:schemeClr val="bg2"/>
                </a:solidFill>
              </a:rPr>
              <a:t>as</a:t>
            </a:r>
            <a:r>
              <a:rPr lang="it-IT" sz="2800" dirty="0">
                <a:solidFill>
                  <a:schemeClr val="bg2"/>
                </a:solidFill>
              </a:rPr>
              <a:t> </a:t>
            </a:r>
            <a:r>
              <a:rPr lang="it-IT" sz="2800" dirty="0" err="1">
                <a:solidFill>
                  <a:schemeClr val="bg2"/>
                </a:solidFill>
              </a:rPr>
              <a:t>probes</a:t>
            </a:r>
            <a:r>
              <a:rPr lang="it-IT" sz="2800" dirty="0">
                <a:solidFill>
                  <a:schemeClr val="bg2"/>
                </a:solidFill>
              </a:rPr>
              <a:t> of the large scale </a:t>
            </a:r>
            <a:r>
              <a:rPr lang="it-IT" sz="2800" dirty="0" err="1">
                <a:solidFill>
                  <a:schemeClr val="bg2"/>
                </a:solidFill>
              </a:rPr>
              <a:t>structures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8039" y="4752046"/>
            <a:ext cx="8229601" cy="3633659"/>
          </a:xfrm>
        </p:spPr>
        <p:txBody>
          <a:bodyPr/>
          <a:lstStyle/>
          <a:p>
            <a:r>
              <a:rPr lang="en-US" sz="2531" dirty="0">
                <a:solidFill>
                  <a:schemeClr val="bg2"/>
                </a:solidFill>
              </a:rPr>
              <a:t>R-SCIOBJ-141 Missing Baryons</a:t>
            </a:r>
          </a:p>
          <a:p>
            <a:pPr lvl="1"/>
            <a:r>
              <a:rPr lang="en-US" sz="1687" dirty="0">
                <a:solidFill>
                  <a:schemeClr val="bg2"/>
                </a:solidFill>
              </a:rPr>
              <a:t>Detect 200 WHIM filaments in absorption, 100 towards BL Lacs and 100 </a:t>
            </a:r>
            <a:r>
              <a:rPr lang="en-US" sz="1687" u="sng" dirty="0">
                <a:solidFill>
                  <a:schemeClr val="bg2"/>
                </a:solidFill>
              </a:rPr>
              <a:t>towards 50  bright GRB afterglows </a:t>
            </a:r>
            <a:r>
              <a:rPr lang="en-US" sz="1687" dirty="0">
                <a:solidFill>
                  <a:schemeClr val="bg2"/>
                </a:solidFill>
              </a:rPr>
              <a:t>to sample the WHIM up to z=1. Determine metal abundances from emission lines in targeted regions</a:t>
            </a:r>
          </a:p>
          <a:p>
            <a:pPr lvl="1"/>
            <a:endParaRPr lang="en-US" sz="2250" dirty="0">
              <a:solidFill>
                <a:schemeClr val="bg2"/>
              </a:solidFill>
            </a:endParaRPr>
          </a:p>
        </p:txBody>
      </p:sp>
      <p:pic>
        <p:nvPicPr>
          <p:cNvPr id="4" name="Picture 9" descr="cen_ostriker_w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r="9836"/>
          <a:stretch>
            <a:fillRect/>
          </a:stretch>
        </p:blipFill>
        <p:spPr bwMode="auto">
          <a:xfrm>
            <a:off x="2387339" y="2020752"/>
            <a:ext cx="2577901" cy="23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97" y="1719092"/>
            <a:ext cx="4296688" cy="303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: Gamma-ray burst">
            <a:extLst>
              <a:ext uri="{FF2B5EF4-FFF2-40B4-BE49-F238E27FC236}">
                <a16:creationId xmlns:a16="http://schemas.microsoft.com/office/drawing/2014/main" id="{DC6C4058-77D5-F545-AB7C-F77D9634D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9092"/>
            <a:ext cx="2387339" cy="17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0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C5BB-446D-AD47-9B28-D326B052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Observational</a:t>
            </a:r>
            <a:r>
              <a:rPr lang="it-IT" dirty="0"/>
              <a:t> </a:t>
            </a:r>
            <a:r>
              <a:rPr lang="it-IT" dirty="0" err="1"/>
              <a:t>evidence</a:t>
            </a:r>
            <a:endParaRPr lang="it-IT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B55B0A-6A54-5744-88FA-240BA267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270550"/>
            <a:ext cx="8229600" cy="4525963"/>
          </a:xfrm>
        </p:spPr>
        <p:txBody>
          <a:bodyPr/>
          <a:lstStyle/>
          <a:p>
            <a:r>
              <a:rPr lang="it-IT" sz="2000" b="1" dirty="0"/>
              <a:t>1ES 1553+113, </a:t>
            </a:r>
            <a:r>
              <a:rPr lang="it-IT" sz="2000" i="1" dirty="0"/>
              <a:t>z~0.49</a:t>
            </a:r>
          </a:p>
          <a:p>
            <a:r>
              <a:rPr lang="it-IT" sz="2000" i="1" dirty="0"/>
              <a:t>XMM 1.7Ms</a:t>
            </a:r>
            <a:endParaRPr lang="it-IT" sz="2000" dirty="0"/>
          </a:p>
          <a:p>
            <a:r>
              <a:rPr lang="it-IT" sz="2000" dirty="0"/>
              <a:t>2 </a:t>
            </a:r>
            <a:r>
              <a:rPr lang="it-IT" sz="2000" dirty="0" err="1"/>
              <a:t>filaments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z</a:t>
            </a:r>
            <a:r>
              <a:rPr lang="it-IT" sz="2000" dirty="0"/>
              <a:t>=0.35 and </a:t>
            </a:r>
            <a:r>
              <a:rPr lang="it-IT" sz="2000" dirty="0" err="1"/>
              <a:t>z</a:t>
            </a:r>
            <a:r>
              <a:rPr lang="it-IT" sz="2000" dirty="0"/>
              <a:t>=0. 43</a:t>
            </a:r>
          </a:p>
          <a:p>
            <a:r>
              <a:rPr lang="it-IT" sz="2000" dirty="0"/>
              <a:t>Clustering of </a:t>
            </a:r>
            <a:r>
              <a:rPr lang="it-IT" sz="2000" dirty="0" err="1"/>
              <a:t>galaxies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z</a:t>
            </a:r>
            <a:endParaRPr lang="it-IT" sz="2000" dirty="0"/>
          </a:p>
          <a:p>
            <a:r>
              <a:rPr lang="it-IT" sz="2000" dirty="0" err="1"/>
              <a:t>Coincident</a:t>
            </a:r>
            <a:r>
              <a:rPr lang="it-IT" sz="2000" dirty="0"/>
              <a:t> with </a:t>
            </a:r>
            <a:r>
              <a:rPr lang="it-IT" sz="2000" dirty="0" err="1"/>
              <a:t>broad</a:t>
            </a:r>
            <a:r>
              <a:rPr lang="it-IT" sz="2000" dirty="0"/>
              <a:t> H </a:t>
            </a:r>
          </a:p>
          <a:p>
            <a:endParaRPr lang="it-IT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D3ED85-8A34-414E-B652-9E278C40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" y="3437244"/>
            <a:ext cx="4360356" cy="28225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CEE1DC-3EB7-F441-8BDE-DB4849734EE0}"/>
              </a:ext>
            </a:extLst>
          </p:cNvPr>
          <p:cNvSpPr txBox="1"/>
          <p:nvPr/>
        </p:nvSpPr>
        <p:spPr>
          <a:xfrm>
            <a:off x="576197" y="35335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Nicastro et al 2018, Nature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4999C-0DEA-D245-AB91-76574B31D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32" y="3437244"/>
            <a:ext cx="4332687" cy="2891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D1487-0F0D-F846-BE2C-875823B2757C}"/>
              </a:ext>
            </a:extLst>
          </p:cNvPr>
          <p:cNvSpPr txBox="1"/>
          <p:nvPr/>
        </p:nvSpPr>
        <p:spPr>
          <a:xfrm>
            <a:off x="7051543" y="241355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C00000"/>
                </a:solidFill>
              </a:rPr>
              <a:t>Athena</a:t>
            </a:r>
            <a:r>
              <a:rPr lang="it-IT" sz="3200" dirty="0">
                <a:solidFill>
                  <a:srgbClr val="C00000"/>
                </a:solidFill>
              </a:rPr>
              <a:t> in 160 </a:t>
            </a:r>
            <a:r>
              <a:rPr lang="it-IT" sz="3200" dirty="0" err="1">
                <a:solidFill>
                  <a:srgbClr val="C00000"/>
                </a:solidFill>
              </a:rPr>
              <a:t>ksec</a:t>
            </a:r>
            <a:endParaRPr lang="it-IT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8120" y="650310"/>
            <a:ext cx="82851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Athena R-SCIOBJ-261</a:t>
            </a:r>
          </a:p>
          <a:p>
            <a:pPr algn="ctr"/>
            <a:endParaRPr lang="en-US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Find primordial stars sites in the High-z Universe: </a:t>
            </a:r>
          </a:p>
          <a:p>
            <a:r>
              <a:rPr lang="en-US" sz="2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25 GRB afterglows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with prior selection for redshift (photo-z with IR telescopes, other indicators…)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1"/>
          <a:stretch/>
        </p:blipFill>
        <p:spPr bwMode="auto">
          <a:xfrm>
            <a:off x="914399" y="3193720"/>
            <a:ext cx="747549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911600" y="5962515"/>
            <a:ext cx="419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Jonker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O'Brien</a:t>
            </a:r>
            <a:r>
              <a:rPr lang="it-IT" dirty="0">
                <a:solidFill>
                  <a:schemeClr val="bg1"/>
                </a:solidFill>
              </a:rPr>
              <a:t> et al., 2013 arXiv1306.2336</a:t>
            </a:r>
          </a:p>
        </p:txBody>
      </p:sp>
    </p:spTree>
    <p:extLst>
      <p:ext uri="{BB962C8B-B14F-4D97-AF65-F5344CB8AC3E}">
        <p14:creationId xmlns:p14="http://schemas.microsoft.com/office/powerpoint/2010/main" val="384297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657" y="656315"/>
            <a:ext cx="9111343" cy="742297"/>
          </a:xfrm>
        </p:spPr>
        <p:txBody>
          <a:bodyPr/>
          <a:lstStyle/>
          <a:p>
            <a:r>
              <a:rPr lang="en-GB" dirty="0"/>
              <a:t>Simulated spectrum of a bright GRB at z=7</a:t>
            </a:r>
            <a:br>
              <a:rPr lang="en-GB" dirty="0"/>
            </a:br>
            <a:r>
              <a:rPr lang="en-GB" sz="2000" dirty="0"/>
              <a:t>(</a:t>
            </a:r>
            <a:r>
              <a:rPr lang="en-GB" sz="2000" dirty="0" err="1"/>
              <a:t>fluence</a:t>
            </a:r>
            <a:r>
              <a:rPr lang="en-GB" sz="2000" dirty="0"/>
              <a:t>=1x10</a:t>
            </a:r>
            <a:r>
              <a:rPr lang="en-GB" sz="2000" baseline="30000" dirty="0"/>
              <a:t>-7</a:t>
            </a:r>
            <a:r>
              <a:rPr lang="en-GB" sz="2000" dirty="0"/>
              <a:t> erg cm</a:t>
            </a:r>
            <a:r>
              <a:rPr lang="en-GB" sz="2000" baseline="30000" dirty="0"/>
              <a:t>-2</a:t>
            </a:r>
            <a:r>
              <a:rPr lang="en-GB" sz="2000" dirty="0"/>
              <a:t>, log Xi=3, </a:t>
            </a:r>
            <a:r>
              <a:rPr lang="en-GB" sz="2000" dirty="0" err="1"/>
              <a:t>Nh</a:t>
            </a:r>
            <a:r>
              <a:rPr lang="en-GB" sz="2000" dirty="0"/>
              <a:t>=6x10</a:t>
            </a:r>
            <a:r>
              <a:rPr lang="en-GB" sz="2000" baseline="30000" dirty="0"/>
              <a:t>21</a:t>
            </a:r>
            <a:r>
              <a:rPr lang="en-GB" sz="2000" dirty="0"/>
              <a:t> cm</a:t>
            </a:r>
            <a:r>
              <a:rPr lang="en-GB" sz="2000" baseline="30000" dirty="0"/>
              <a:t>-2</a:t>
            </a:r>
            <a:r>
              <a:rPr lang="en-GB" sz="2000" dirty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9635" y="6105501"/>
            <a:ext cx="533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(using baseline response files and XSTAR model grid)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97" y="1579563"/>
            <a:ext cx="6043406" cy="4344987"/>
          </a:xfrm>
        </p:spPr>
      </p:pic>
      <p:sp>
        <p:nvSpPr>
          <p:cNvPr id="3" name="TextBox 2"/>
          <p:cNvSpPr txBox="1"/>
          <p:nvPr/>
        </p:nvSpPr>
        <p:spPr>
          <a:xfrm>
            <a:off x="4049486" y="4713514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lines from ions of Si, S, Fe…</a:t>
            </a:r>
          </a:p>
        </p:txBody>
      </p:sp>
    </p:spTree>
    <p:extLst>
      <p:ext uri="{BB962C8B-B14F-4D97-AF65-F5344CB8AC3E}">
        <p14:creationId xmlns:p14="http://schemas.microsoft.com/office/powerpoint/2010/main" val="201118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F1AB1C-0BE1-E84B-8D5E-681782DCA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Athena Level 1 Science requirements</a:t>
            </a:r>
            <a:br>
              <a:rPr lang="en-US" dirty="0"/>
            </a:br>
            <a:r>
              <a:rPr lang="en-US" dirty="0"/>
              <a:t>requiring rapid alerts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573203-C650-5546-BD02-38DBE5B324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C76D9E-0BAC-1744-BC28-5DF4C209D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BB42F-D8AB-9D44-9AB6-CD7D23AF1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08" y="1886614"/>
            <a:ext cx="8680128" cy="2563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1519F3-E0C5-344E-A7B9-AEBDDDCD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7" y="4699033"/>
            <a:ext cx="8650231" cy="126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F1AB1C-0BE1-E84B-8D5E-681782DCA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Athena Level 1 Science requirements</a:t>
            </a:r>
            <a:br>
              <a:rPr lang="en-US" dirty="0"/>
            </a:br>
            <a:r>
              <a:rPr lang="en-US" dirty="0"/>
              <a:t>requiring external transient discovery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573203-C650-5546-BD02-38DBE5B324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BE7076-8A8E-9647-A908-80C12E3FC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25" y="3380946"/>
            <a:ext cx="8759210" cy="1089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D0C25-5270-AF46-91DF-82D3FDA90A02}"/>
              </a:ext>
            </a:extLst>
          </p:cNvPr>
          <p:cNvSpPr txBox="1"/>
          <p:nvPr/>
        </p:nvSpPr>
        <p:spPr>
          <a:xfrm>
            <a:off x="457200" y="4602301"/>
            <a:ext cx="7884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These requirements, and several others, depend on the availability of monitor/survey instruments to feed targets (some very rapidly) to Athena for follow-up. Transient targets also includes flaring XRBs, ULXs, AGN etc.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SXI locations should be good enough for single X-IFU pointing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D6FF4-A8C2-5545-A1DC-6E9C34F81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4" y="1914357"/>
            <a:ext cx="8759211" cy="11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0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b9e3ca4c47ef4c15ae529685eae74a51cdc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thena_ASI_Piro_Intro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7890</TotalTime>
  <Words>647</Words>
  <Application>Microsoft Macintosh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ＭＳ Ｐゴシック</vt:lpstr>
      <vt:lpstr>ＭＳ Ｐゴシック</vt:lpstr>
      <vt:lpstr>Arial</vt:lpstr>
      <vt:lpstr>Arial Narrow</vt:lpstr>
      <vt:lpstr>Calibri</vt:lpstr>
      <vt:lpstr>Century Gothic</vt:lpstr>
      <vt:lpstr>Helvetica Light</vt:lpstr>
      <vt:lpstr>Helvetica Neue</vt:lpstr>
      <vt:lpstr>Symbol</vt:lpstr>
      <vt:lpstr>Times New Roman</vt:lpstr>
      <vt:lpstr>Wingdings</vt:lpstr>
      <vt:lpstr>Office Theme</vt:lpstr>
      <vt:lpstr>athena_ASI_Piro_Intro_v2</vt:lpstr>
      <vt:lpstr>PowerPoint Presentation</vt:lpstr>
      <vt:lpstr>The Athena Observatory</vt:lpstr>
      <vt:lpstr>Study the first stars, the first BH, and the WHIM</vt:lpstr>
      <vt:lpstr>WHIM: GRB transients as probes of the large scale structures</vt:lpstr>
      <vt:lpstr>Observational evidence</vt:lpstr>
      <vt:lpstr>PowerPoint Presentation</vt:lpstr>
      <vt:lpstr>Simulated spectrum of a bright GRB at z=7 (fluence=1x10-7 erg cm-2, log Xi=3, Nh=6x1021 cm-2) </vt:lpstr>
      <vt:lpstr>Athena Level 1 Science requirements requiring rapid alerts</vt:lpstr>
      <vt:lpstr>Example Athena Level 1 Science requirements requiring external transient discovery</vt:lpstr>
      <vt:lpstr>Swift sample with the Athena X-IFU</vt:lpstr>
      <vt:lpstr>THESEUS requirements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O'Brien, Paul T. (Prof.)</cp:lastModifiedBy>
  <cp:revision>420</cp:revision>
  <cp:lastPrinted>2015-11-18T10:06:03Z</cp:lastPrinted>
  <dcterms:created xsi:type="dcterms:W3CDTF">2013-09-04T12:08:56Z</dcterms:created>
  <dcterms:modified xsi:type="dcterms:W3CDTF">2020-06-04T10:26:53Z</dcterms:modified>
</cp:coreProperties>
</file>