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8296-8696-49F3-A064-483F9E26BD5F}" type="datetimeFigureOut">
              <a:rPr lang="fr-BE" smtClean="0"/>
              <a:t>23/11/2016</a:t>
            </a:fld>
            <a:endParaRPr lang="fr-B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0087-3642-415C-A2B7-248BFAD37D94}" type="slidenum">
              <a:rPr lang="fr-BE" smtClean="0"/>
              <a:t>‹#›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8296-8696-49F3-A064-483F9E26BD5F}" type="datetimeFigureOut">
              <a:rPr lang="fr-BE" smtClean="0"/>
              <a:t>23/11/2016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0087-3642-415C-A2B7-248BFAD37D94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8296-8696-49F3-A064-483F9E26BD5F}" type="datetimeFigureOut">
              <a:rPr lang="fr-BE" smtClean="0"/>
              <a:t>23/11/2016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0087-3642-415C-A2B7-248BFAD37D94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8296-8696-49F3-A064-483F9E26BD5F}" type="datetimeFigureOut">
              <a:rPr lang="fr-BE" smtClean="0"/>
              <a:t>23/11/2016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0087-3642-415C-A2B7-248BFAD37D94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8296-8696-49F3-A064-483F9E26BD5F}" type="datetimeFigureOut">
              <a:rPr lang="fr-BE" smtClean="0"/>
              <a:t>23/11/2016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0087-3642-415C-A2B7-248BFAD37D94}" type="slidenum">
              <a:rPr lang="fr-BE" smtClean="0"/>
              <a:t>‹#›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8296-8696-49F3-A064-483F9E26BD5F}" type="datetimeFigureOut">
              <a:rPr lang="fr-BE" smtClean="0"/>
              <a:t>23/11/2016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0087-3642-415C-A2B7-248BFAD37D94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8296-8696-49F3-A064-483F9E26BD5F}" type="datetimeFigureOut">
              <a:rPr lang="fr-BE" smtClean="0"/>
              <a:t>23/11/2016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0087-3642-415C-A2B7-248BFAD37D94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8296-8696-49F3-A064-483F9E26BD5F}" type="datetimeFigureOut">
              <a:rPr lang="fr-BE" smtClean="0"/>
              <a:t>23/11/2016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0087-3642-415C-A2B7-248BFAD37D94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8296-8696-49F3-A064-483F9E26BD5F}" type="datetimeFigureOut">
              <a:rPr lang="fr-BE" smtClean="0"/>
              <a:t>23/11/2016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0087-3642-415C-A2B7-248BFAD37D94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8296-8696-49F3-A064-483F9E26BD5F}" type="datetimeFigureOut">
              <a:rPr lang="fr-BE" smtClean="0"/>
              <a:t>23/11/2016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0087-3642-415C-A2B7-248BFAD37D94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8296-8696-49F3-A064-483F9E26BD5F}" type="datetimeFigureOut">
              <a:rPr lang="fr-BE" smtClean="0"/>
              <a:t>23/11/2016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F80087-3642-415C-A2B7-248BFAD37D94}" type="slidenum">
              <a:rPr lang="fr-BE" smtClean="0"/>
              <a:t>‹#›</a:t>
            </a:fld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A38296-8696-49F3-A064-483F9E26BD5F}" type="datetimeFigureOut">
              <a:rPr lang="fr-BE" smtClean="0"/>
              <a:t>23/11/2016</a:t>
            </a:fld>
            <a:endParaRPr lang="fr-B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F80087-3642-415C-A2B7-248BFAD37D94}" type="slidenum">
              <a:rPr lang="fr-BE" smtClean="0"/>
              <a:t>‹#›</a:t>
            </a:fld>
            <a:endParaRPr lang="fr-B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851648" cy="1828800"/>
          </a:xfrm>
        </p:spPr>
        <p:txBody>
          <a:bodyPr/>
          <a:lstStyle/>
          <a:p>
            <a:pPr algn="ctr"/>
            <a:r>
              <a:rPr lang="fr-BE" dirty="0" smtClean="0"/>
              <a:t>X-rays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colliding</a:t>
            </a:r>
            <a:r>
              <a:rPr lang="fr-BE" dirty="0" smtClean="0"/>
              <a:t> </a:t>
            </a:r>
            <a:r>
              <a:rPr lang="fr-BE" dirty="0" err="1" smtClean="0"/>
              <a:t>winds</a:t>
            </a:r>
            <a:r>
              <a:rPr lang="fr-BE" dirty="0" smtClean="0"/>
              <a:t> in massive </a:t>
            </a:r>
            <a:r>
              <a:rPr lang="fr-BE" dirty="0" err="1" smtClean="0"/>
              <a:t>binaries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6021288"/>
            <a:ext cx="7854696" cy="672480"/>
          </a:xfrm>
        </p:spPr>
        <p:txBody>
          <a:bodyPr/>
          <a:lstStyle/>
          <a:p>
            <a:r>
              <a:rPr lang="fr-BE" dirty="0" smtClean="0"/>
              <a:t>Yaël </a:t>
            </a:r>
            <a:r>
              <a:rPr lang="fr-BE" dirty="0" err="1" smtClean="0"/>
              <a:t>Nazé</a:t>
            </a:r>
            <a:r>
              <a:rPr lang="fr-BE" dirty="0" smtClean="0"/>
              <a:t> (</a:t>
            </a:r>
            <a:r>
              <a:rPr lang="fr-BE" dirty="0" err="1" smtClean="0"/>
              <a:t>ULg</a:t>
            </a:r>
            <a:r>
              <a:rPr lang="fr-BE" dirty="0" smtClean="0"/>
              <a:t>)</a:t>
            </a:r>
            <a:endParaRPr lang="fr-BE" dirty="0"/>
          </a:p>
        </p:txBody>
      </p:sp>
      <p:pic>
        <p:nvPicPr>
          <p:cNvPr id="4" name="Picture 2" descr="Résultat de recherche d'images pour &quot;colliding wind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393"/>
            <a:ext cx="5578202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way</a:t>
            </a:r>
            <a:r>
              <a:rPr lang="fr-BE" dirty="0" smtClean="0"/>
              <a:t> </a:t>
            </a:r>
            <a:r>
              <a:rPr lang="fr-BE" dirty="0" err="1" smtClean="0"/>
              <a:t>forward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4762872" cy="3975720"/>
          </a:xfrm>
        </p:spPr>
        <p:txBody>
          <a:bodyPr/>
          <a:lstStyle/>
          <a:p>
            <a:r>
              <a:rPr lang="fr-BE" dirty="0" err="1" smtClean="0"/>
              <a:t>Improving</a:t>
            </a:r>
            <a:r>
              <a:rPr lang="fr-BE" dirty="0" smtClean="0"/>
              <a:t> </a:t>
            </a:r>
            <a:r>
              <a:rPr lang="fr-BE" dirty="0" err="1" smtClean="0"/>
              <a:t>surveys</a:t>
            </a:r>
            <a:r>
              <a:rPr lang="fr-BE" dirty="0" smtClean="0"/>
              <a:t>: </a:t>
            </a:r>
            <a:br>
              <a:rPr lang="fr-BE" dirty="0" smtClean="0"/>
            </a:br>
            <a:r>
              <a:rPr lang="fr-BE" dirty="0" err="1" smtClean="0"/>
              <a:t>filling</a:t>
            </a:r>
            <a:r>
              <a:rPr lang="fr-BE" dirty="0" smtClean="0"/>
              <a:t> the </a:t>
            </a:r>
            <a:r>
              <a:rPr lang="fr-BE" dirty="0" err="1" smtClean="0"/>
              <a:t>parameter</a:t>
            </a:r>
            <a:r>
              <a:rPr lang="fr-BE" dirty="0" smtClean="0"/>
              <a:t> </a:t>
            </a:r>
            <a:r>
              <a:rPr lang="fr-BE" dirty="0" err="1" smtClean="0"/>
              <a:t>space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Study</a:t>
            </a:r>
            <a:r>
              <a:rPr lang="fr-BE" dirty="0" smtClean="0"/>
              <a:t> of </a:t>
            </a:r>
            <a:r>
              <a:rPr lang="fr-BE" dirty="0" err="1" smtClean="0"/>
              <a:t>extragalactic</a:t>
            </a:r>
            <a:r>
              <a:rPr lang="fr-BE" dirty="0" smtClean="0"/>
              <a:t> sources as </a:t>
            </a:r>
            <a:r>
              <a:rPr lang="fr-BE" dirty="0" err="1" smtClean="0"/>
              <a:t>winds</a:t>
            </a:r>
            <a:r>
              <a:rPr lang="fr-BE" dirty="0" smtClean="0"/>
              <a:t> = f(Z)</a:t>
            </a:r>
          </a:p>
          <a:p>
            <a:endParaRPr lang="fr-BE" dirty="0" smtClean="0"/>
          </a:p>
          <a:p>
            <a:r>
              <a:rPr lang="fr-BE" dirty="0" smtClean="0"/>
              <a:t>Monitoring of line </a:t>
            </a:r>
            <a:r>
              <a:rPr lang="fr-BE" i="1" dirty="0" smtClean="0"/>
              <a:t>profiles</a:t>
            </a:r>
            <a:endParaRPr lang="fr-BE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28" y="4797152"/>
            <a:ext cx="321141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Colliding</a:t>
            </a:r>
            <a:r>
              <a:rPr lang="fr-BE" dirty="0" smtClean="0"/>
              <a:t> </a:t>
            </a:r>
            <a:r>
              <a:rPr lang="fr-BE" dirty="0" err="1" smtClean="0"/>
              <a:t>winds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35480"/>
            <a:ext cx="3826770" cy="4389120"/>
          </a:xfrm>
        </p:spPr>
        <p:txBody>
          <a:bodyPr>
            <a:normAutofit lnSpcReduction="10000"/>
          </a:bodyPr>
          <a:lstStyle/>
          <a:p>
            <a:r>
              <a:rPr lang="fr-BE" dirty="0" err="1" smtClean="0"/>
              <a:t>Two</a:t>
            </a:r>
            <a:r>
              <a:rPr lang="fr-BE" dirty="0" smtClean="0"/>
              <a:t> massive stars </a:t>
            </a:r>
            <a:br>
              <a:rPr lang="fr-BE" dirty="0" smtClean="0"/>
            </a:br>
            <a:r>
              <a:rPr lang="fr-BE" dirty="0" smtClean="0"/>
              <a:t>= </a:t>
            </a:r>
            <a:r>
              <a:rPr lang="fr-BE" dirty="0" err="1" smtClean="0"/>
              <a:t>two</a:t>
            </a:r>
            <a:r>
              <a:rPr lang="fr-BE" dirty="0" smtClean="0"/>
              <a:t> </a:t>
            </a:r>
            <a:r>
              <a:rPr lang="fr-BE" dirty="0" err="1" smtClean="0"/>
              <a:t>supersonic</a:t>
            </a:r>
            <a:r>
              <a:rPr lang="fr-BE" dirty="0" smtClean="0"/>
              <a:t> </a:t>
            </a:r>
            <a:r>
              <a:rPr lang="fr-BE" dirty="0" err="1" smtClean="0"/>
              <a:t>winds</a:t>
            </a:r>
            <a:r>
              <a:rPr lang="fr-BE" dirty="0" smtClean="0"/>
              <a:t> </a:t>
            </a:r>
            <a:r>
              <a:rPr lang="fr-BE" dirty="0" smtClean="0">
                <a:sym typeface="Symbol"/>
              </a:rPr>
              <a:t> collision</a:t>
            </a:r>
          </a:p>
          <a:p>
            <a:r>
              <a:rPr lang="fr-BE" dirty="0" err="1">
                <a:sym typeface="Symbol"/>
              </a:rPr>
              <a:t>Shocked</a:t>
            </a:r>
            <a:r>
              <a:rPr lang="fr-BE" dirty="0">
                <a:sym typeface="Symbol"/>
              </a:rPr>
              <a:t> plasma </a:t>
            </a:r>
            <a:r>
              <a:rPr lang="fr-BE" dirty="0" err="1">
                <a:sym typeface="Symbol"/>
              </a:rPr>
              <a:t>seen</a:t>
            </a:r>
            <a:r>
              <a:rPr lang="fr-BE" dirty="0">
                <a:sym typeface="Symbol"/>
              </a:rPr>
              <a:t> </a:t>
            </a:r>
            <a:r>
              <a:rPr lang="fr-BE" dirty="0" err="1">
                <a:sym typeface="Symbol"/>
              </a:rPr>
              <a:t>from</a:t>
            </a:r>
            <a:r>
              <a:rPr lang="fr-BE" dirty="0">
                <a:sym typeface="Symbol"/>
              </a:rPr>
              <a:t> radio to -rays</a:t>
            </a:r>
          </a:p>
          <a:p>
            <a:pPr lvl="1"/>
            <a:r>
              <a:rPr lang="fr-BE" dirty="0" smtClean="0">
                <a:sym typeface="Symbol"/>
              </a:rPr>
              <a:t>X-rays : </a:t>
            </a:r>
            <a:r>
              <a:rPr lang="fr-BE" dirty="0" err="1" smtClean="0">
                <a:sym typeface="Symbol"/>
              </a:rPr>
              <a:t>since</a:t>
            </a:r>
            <a:r>
              <a:rPr lang="fr-BE" dirty="0" smtClean="0">
                <a:sym typeface="Symbol"/>
              </a:rPr>
              <a:t> first obs. of massive stars (Einstein, ROSAT)…</a:t>
            </a:r>
          </a:p>
          <a:p>
            <a:pPr lvl="1"/>
            <a:endParaRPr lang="fr-BE" dirty="0">
              <a:sym typeface="Symbol"/>
            </a:endParaRPr>
          </a:p>
          <a:p>
            <a:pPr marL="0" indent="0">
              <a:buNone/>
            </a:pPr>
            <a:r>
              <a:rPr lang="fr-BE" sz="2200" i="1" dirty="0" smtClean="0">
                <a:sym typeface="Symbol"/>
              </a:rPr>
              <a:t>For a full </a:t>
            </a:r>
            <a:r>
              <a:rPr lang="fr-BE" sz="2200" i="1" dirty="0" err="1" smtClean="0">
                <a:sym typeface="Symbol"/>
              </a:rPr>
              <a:t>review</a:t>
            </a:r>
            <a:r>
              <a:rPr lang="fr-BE" sz="2200" i="1" dirty="0" smtClean="0">
                <a:sym typeface="Symbol"/>
              </a:rPr>
              <a:t>, </a:t>
            </a:r>
            <a:r>
              <a:rPr lang="fr-BE" sz="2200" i="1" dirty="0" err="1" smtClean="0">
                <a:sym typeface="Symbol"/>
              </a:rPr>
              <a:t>see</a:t>
            </a:r>
            <a:r>
              <a:rPr lang="fr-BE" sz="2200" i="1" dirty="0" smtClean="0">
                <a:sym typeface="Symbol"/>
              </a:rPr>
              <a:t> </a:t>
            </a:r>
            <a:r>
              <a:rPr lang="fr-BE" sz="2200" i="1" dirty="0" err="1" smtClean="0">
                <a:sym typeface="Symbol"/>
              </a:rPr>
              <a:t>Rauw</a:t>
            </a:r>
            <a:r>
              <a:rPr lang="fr-BE" sz="2200" i="1" dirty="0" smtClean="0">
                <a:sym typeface="Symbol"/>
              </a:rPr>
              <a:t> </a:t>
            </a:r>
            <a:br>
              <a:rPr lang="fr-BE" sz="2200" i="1" dirty="0" smtClean="0">
                <a:sym typeface="Symbol"/>
              </a:rPr>
            </a:br>
            <a:r>
              <a:rPr lang="fr-BE" sz="2200" i="1" dirty="0" smtClean="0">
                <a:sym typeface="Symbol"/>
              </a:rPr>
              <a:t>&amp; </a:t>
            </a:r>
            <a:r>
              <a:rPr lang="fr-BE" sz="2200" i="1" dirty="0" err="1" smtClean="0">
                <a:sym typeface="Symbol"/>
              </a:rPr>
              <a:t>Nazé</a:t>
            </a:r>
            <a:r>
              <a:rPr lang="fr-BE" sz="2200" i="1" dirty="0" smtClean="0">
                <a:sym typeface="Symbol"/>
              </a:rPr>
              <a:t> (2016, ASR, 58, 761, arxiv:1509.06480)</a:t>
            </a:r>
          </a:p>
        </p:txBody>
      </p:sp>
      <p:pic>
        <p:nvPicPr>
          <p:cNvPr id="1028" name="Picture 4" descr="Résultat de recherche d'images pour &quot;colliding winds binar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2" y="3142059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4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fr-BE" dirty="0" err="1" smtClean="0"/>
              <a:t>Luminosity</a:t>
            </a:r>
            <a:r>
              <a:rPr lang="fr-BE" dirty="0" smtClean="0"/>
              <a:t> &amp; </a:t>
            </a:r>
            <a:r>
              <a:rPr lang="fr-BE" dirty="0" err="1" smtClean="0"/>
              <a:t>temperature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8064"/>
            <a:ext cx="4618856" cy="4389120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For O-stars : </a:t>
            </a:r>
            <a:br>
              <a:rPr lang="fr-BE" dirty="0" smtClean="0"/>
            </a:br>
            <a:r>
              <a:rPr lang="fr-BE" dirty="0" smtClean="0"/>
              <a:t>Lx </a:t>
            </a:r>
            <a:r>
              <a:rPr lang="fr-BE" dirty="0" smtClean="0">
                <a:sym typeface="Symbol"/>
              </a:rPr>
              <a:t> 10</a:t>
            </a:r>
            <a:r>
              <a:rPr lang="fr-BE" baseline="30000" dirty="0" smtClean="0">
                <a:sym typeface="Symbol"/>
              </a:rPr>
              <a:t>-7</a:t>
            </a:r>
            <a:r>
              <a:rPr lang="fr-BE" dirty="0" smtClean="0">
                <a:sym typeface="Symbol"/>
              </a:rPr>
              <a:t> L</a:t>
            </a:r>
            <a:r>
              <a:rPr lang="fr-BE" baseline="-25000" dirty="0" smtClean="0">
                <a:sym typeface="Symbol"/>
              </a:rPr>
              <a:t>BOL</a:t>
            </a:r>
            <a:r>
              <a:rPr lang="fr-BE" dirty="0" smtClean="0">
                <a:sym typeface="Symbol"/>
              </a:rPr>
              <a:t> (EWS, soft)</a:t>
            </a:r>
            <a:br>
              <a:rPr lang="fr-BE" dirty="0" smtClean="0">
                <a:sym typeface="Symbol"/>
              </a:rPr>
            </a:br>
            <a:r>
              <a:rPr lang="fr-BE" dirty="0" smtClean="0">
                <a:sym typeface="Symbol"/>
              </a:rPr>
              <a:t>+ X-rays (CW, hard) </a:t>
            </a:r>
          </a:p>
          <a:p>
            <a:r>
              <a:rPr lang="fr-BE" dirty="0" smtClean="0"/>
              <a:t>XMM &amp; Chandra </a:t>
            </a:r>
            <a:r>
              <a:rPr lang="fr-BE" dirty="0" err="1" smtClean="0"/>
              <a:t>surveys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>
                <a:sym typeface="Symbol"/>
              </a:rPr>
              <a:t> O+OB </a:t>
            </a:r>
            <a:r>
              <a:rPr lang="fr-BE" dirty="0" err="1" smtClean="0">
                <a:sym typeface="Symbol"/>
              </a:rPr>
              <a:t>only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slightly</a:t>
            </a:r>
            <a:r>
              <a:rPr lang="fr-BE" dirty="0" smtClean="0">
                <a:sym typeface="Symbol"/>
              </a:rPr>
              <a:t> harder</a:t>
            </a:r>
            <a:br>
              <a:rPr lang="fr-BE" dirty="0" smtClean="0">
                <a:sym typeface="Symbol"/>
              </a:rPr>
            </a:br>
            <a:r>
              <a:rPr lang="fr-BE" dirty="0" smtClean="0">
                <a:sym typeface="Symbol"/>
              </a:rPr>
              <a:t> </a:t>
            </a:r>
            <a:r>
              <a:rPr lang="fr-BE" dirty="0" err="1" smtClean="0">
                <a:sym typeface="Symbol"/>
              </a:rPr>
              <a:t>strong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o</a:t>
            </a:r>
            <a:r>
              <a:rPr lang="fr-BE" dirty="0" err="1" smtClean="0"/>
              <a:t>verluminosities</a:t>
            </a:r>
            <a:r>
              <a:rPr lang="fr-BE" dirty="0" smtClean="0"/>
              <a:t> in O+OB not </a:t>
            </a:r>
            <a:r>
              <a:rPr lang="fr-BE" dirty="0" err="1" smtClean="0"/>
              <a:t>so</a:t>
            </a:r>
            <a:r>
              <a:rPr lang="fr-BE" dirty="0" smtClean="0"/>
              <a:t> </a:t>
            </a:r>
            <a:r>
              <a:rPr lang="fr-BE" dirty="0" err="1" smtClean="0"/>
              <a:t>common</a:t>
            </a:r>
            <a:r>
              <a:rPr lang="fr-BE" dirty="0" smtClean="0"/>
              <a:t> but </a:t>
            </a:r>
            <a:r>
              <a:rPr lang="fr-BE" dirty="0" err="1" smtClean="0"/>
              <a:t>usual</a:t>
            </a:r>
            <a:r>
              <a:rPr lang="fr-BE" dirty="0" smtClean="0"/>
              <a:t> in WR+OB</a:t>
            </a:r>
          </a:p>
          <a:p>
            <a:pPr lvl="1"/>
            <a:r>
              <a:rPr lang="fr-BE" dirty="0" err="1" smtClean="0"/>
              <a:t>Models</a:t>
            </a:r>
            <a:r>
              <a:rPr lang="fr-BE" dirty="0" smtClean="0"/>
              <a:t> </a:t>
            </a:r>
            <a:r>
              <a:rPr lang="fr-BE" dirty="0" err="1" smtClean="0"/>
              <a:t>too</a:t>
            </a:r>
            <a:r>
              <a:rPr lang="fr-BE" dirty="0" smtClean="0"/>
              <a:t> </a:t>
            </a:r>
            <a:r>
              <a:rPr lang="fr-BE" dirty="0" err="1" smtClean="0"/>
              <a:t>bright</a:t>
            </a:r>
            <a:r>
              <a:rPr lang="fr-BE" dirty="0" smtClean="0"/>
              <a:t> </a:t>
            </a:r>
          </a:p>
          <a:p>
            <a:r>
              <a:rPr lang="fr-BE" dirty="0" smtClean="0"/>
              <a:t>Eclipses are possible : </a:t>
            </a:r>
            <a:br>
              <a:rPr lang="fr-BE" dirty="0" smtClean="0"/>
            </a:br>
            <a:r>
              <a:rPr lang="fr-BE" dirty="0" err="1" smtClean="0"/>
              <a:t>e.g</a:t>
            </a:r>
            <a:r>
              <a:rPr lang="fr-BE" dirty="0" smtClean="0"/>
              <a:t>. in V444 </a:t>
            </a:r>
            <a:r>
              <a:rPr lang="fr-BE" dirty="0" err="1" smtClean="0"/>
              <a:t>Cyg</a:t>
            </a:r>
            <a:endParaRPr lang="fr-BE" dirty="0"/>
          </a:p>
        </p:txBody>
      </p:sp>
      <p:sp>
        <p:nvSpPr>
          <p:cNvPr id="4" name="Oval 3"/>
          <p:cNvSpPr/>
          <p:nvPr/>
        </p:nvSpPr>
        <p:spPr>
          <a:xfrm>
            <a:off x="5652120" y="2671263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Oval 4"/>
          <p:cNvSpPr/>
          <p:nvPr/>
        </p:nvSpPr>
        <p:spPr>
          <a:xfrm>
            <a:off x="7956376" y="2671263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Moon 6"/>
          <p:cNvSpPr/>
          <p:nvPr/>
        </p:nvSpPr>
        <p:spPr>
          <a:xfrm>
            <a:off x="6732240" y="1879175"/>
            <a:ext cx="1008112" cy="2160240"/>
          </a:xfrm>
          <a:prstGeom prst="mo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extBox 7"/>
          <p:cNvSpPr txBox="1"/>
          <p:nvPr/>
        </p:nvSpPr>
        <p:spPr>
          <a:xfrm>
            <a:off x="6588224" y="2636129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h</a:t>
            </a:r>
            <a:r>
              <a:rPr lang="fr-BE" dirty="0" smtClean="0"/>
              <a:t>ot</a:t>
            </a:r>
          </a:p>
          <a:p>
            <a:pPr algn="ctr"/>
            <a:r>
              <a:rPr lang="fr-BE" dirty="0" smtClean="0"/>
              <a:t>dense</a:t>
            </a:r>
            <a:endParaRPr lang="fr-BE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184482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/>
              <a:t>cooler</a:t>
            </a:r>
            <a:endParaRPr lang="fr-BE" dirty="0" smtClean="0"/>
          </a:p>
          <a:p>
            <a:pPr algn="ctr"/>
            <a:r>
              <a:rPr lang="fr-BE" dirty="0" err="1"/>
              <a:t>l</a:t>
            </a:r>
            <a:r>
              <a:rPr lang="fr-BE" dirty="0" err="1" smtClean="0"/>
              <a:t>ess</a:t>
            </a:r>
            <a:r>
              <a:rPr lang="fr-BE" dirty="0" smtClean="0"/>
              <a:t> dense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4283968" cy="23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638132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Oskinova</a:t>
            </a:r>
            <a:r>
              <a:rPr lang="fr-BE" sz="1400" dirty="0" smtClean="0"/>
              <a:t> 2005, Sana et al. 2006, </a:t>
            </a:r>
            <a:r>
              <a:rPr lang="fr-BE" sz="1400" dirty="0" err="1" smtClean="0"/>
              <a:t>Antokhin</a:t>
            </a:r>
            <a:r>
              <a:rPr lang="fr-BE" sz="1400" dirty="0" smtClean="0"/>
              <a:t> et al. 2008, </a:t>
            </a:r>
            <a:r>
              <a:rPr lang="fr-BE" sz="1400" dirty="0" err="1" smtClean="0"/>
              <a:t>Nazé</a:t>
            </a:r>
            <a:r>
              <a:rPr lang="fr-BE" sz="1400" dirty="0" smtClean="0"/>
              <a:t> 2009/2011, </a:t>
            </a:r>
            <a:r>
              <a:rPr lang="fr-BE" sz="1400" dirty="0" err="1" smtClean="0"/>
              <a:t>Rauw</a:t>
            </a:r>
            <a:r>
              <a:rPr lang="fr-BE" sz="1400" dirty="0" smtClean="0"/>
              <a:t> et al. 2015     -   </a:t>
            </a:r>
            <a:r>
              <a:rPr lang="fr-BE" sz="1400" dirty="0" err="1" smtClean="0"/>
              <a:t>Lomax</a:t>
            </a:r>
            <a:r>
              <a:rPr lang="fr-BE" sz="1400" dirty="0" smtClean="0"/>
              <a:t> et al. 2015  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0390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fr-BE" dirty="0" err="1" smtClean="0"/>
              <a:t>Changing</a:t>
            </a:r>
            <a:r>
              <a:rPr lang="fr-BE" dirty="0" smtClean="0"/>
              <a:t> absorption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456"/>
            <a:ext cx="5626968" cy="4661872"/>
          </a:xfrm>
        </p:spPr>
        <p:txBody>
          <a:bodyPr>
            <a:normAutofit lnSpcReduction="10000"/>
          </a:bodyPr>
          <a:lstStyle/>
          <a:p>
            <a:r>
              <a:rPr lang="fr-BE" dirty="0" err="1" smtClean="0"/>
              <a:t>Particularly</a:t>
            </a:r>
            <a:r>
              <a:rPr lang="fr-BE" dirty="0" smtClean="0"/>
              <a:t> </a:t>
            </a:r>
            <a:r>
              <a:rPr lang="fr-BE" dirty="0" err="1" smtClean="0"/>
              <a:t>spectacular</a:t>
            </a:r>
            <a:r>
              <a:rPr lang="fr-BE" dirty="0" smtClean="0"/>
              <a:t> in WR+OB, but </a:t>
            </a:r>
            <a:r>
              <a:rPr lang="fr-BE" dirty="0" err="1" smtClean="0"/>
              <a:t>also</a:t>
            </a:r>
            <a:r>
              <a:rPr lang="fr-BE" dirty="0" smtClean="0"/>
              <a:t> </a:t>
            </a:r>
            <a:r>
              <a:rPr lang="fr-BE" dirty="0" err="1" smtClean="0"/>
              <a:t>exists</a:t>
            </a:r>
            <a:r>
              <a:rPr lang="fr-BE" dirty="0" smtClean="0"/>
              <a:t> in O+OB</a:t>
            </a:r>
          </a:p>
          <a:p>
            <a:endParaRPr lang="fr-BE" dirty="0" smtClean="0"/>
          </a:p>
          <a:p>
            <a:r>
              <a:rPr lang="fr-BE" dirty="0" err="1" smtClean="0"/>
              <a:t>When</a:t>
            </a:r>
            <a:r>
              <a:rPr lang="fr-BE" dirty="0" smtClean="0"/>
              <a:t> line-of-</a:t>
            </a:r>
            <a:r>
              <a:rPr lang="fr-BE" dirty="0" err="1" smtClean="0"/>
              <a:t>sight</a:t>
            </a:r>
            <a:r>
              <a:rPr lang="fr-BE" dirty="0" smtClean="0"/>
              <a:t> in </a:t>
            </a:r>
            <a:r>
              <a:rPr lang="fr-BE" dirty="0" err="1" smtClean="0"/>
              <a:t>cone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>(</a:t>
            </a:r>
            <a:r>
              <a:rPr lang="fr-BE" dirty="0" smtClean="0">
                <a:sym typeface="Symbol"/>
              </a:rPr>
              <a:t>² Vel, </a:t>
            </a:r>
            <a:r>
              <a:rPr lang="fr-BE" dirty="0" smtClean="0"/>
              <a:t>V444 </a:t>
            </a:r>
            <a:r>
              <a:rPr lang="fr-BE" dirty="0" err="1" smtClean="0"/>
              <a:t>Cyg</a:t>
            </a:r>
            <a:r>
              <a:rPr lang="fr-BE" dirty="0" smtClean="0"/>
              <a:t>, …)</a:t>
            </a:r>
          </a:p>
          <a:p>
            <a:endParaRPr lang="fr-BE" dirty="0" smtClean="0"/>
          </a:p>
          <a:p>
            <a:r>
              <a:rPr lang="fr-BE" dirty="0" smtClean="0"/>
              <a:t>At </a:t>
            </a:r>
            <a:r>
              <a:rPr lang="fr-BE" dirty="0" err="1" smtClean="0"/>
              <a:t>periastron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>(WR22, WR25, WR140,…)</a:t>
            </a:r>
          </a:p>
          <a:p>
            <a:endParaRPr lang="fr-BE" dirty="0" smtClean="0"/>
          </a:p>
          <a:p>
            <a:r>
              <a:rPr lang="fr-BE" dirty="0" smtClean="0"/>
              <a:t>A </a:t>
            </a:r>
            <a:r>
              <a:rPr lang="fr-BE" dirty="0" err="1" smtClean="0"/>
              <a:t>possibility</a:t>
            </a:r>
            <a:r>
              <a:rPr lang="fr-BE" dirty="0" smtClean="0"/>
              <a:t> to </a:t>
            </a:r>
            <a:r>
              <a:rPr lang="fr-BE" dirty="0" err="1" smtClean="0"/>
              <a:t>get</a:t>
            </a:r>
            <a:r>
              <a:rPr lang="fr-BE" dirty="0" smtClean="0"/>
              <a:t> </a:t>
            </a:r>
            <a:r>
              <a:rPr lang="fr-BE" dirty="0" err="1" smtClean="0"/>
              <a:t>wind</a:t>
            </a:r>
            <a:r>
              <a:rPr lang="fr-BE" dirty="0" smtClean="0"/>
              <a:t> </a:t>
            </a:r>
            <a:r>
              <a:rPr lang="fr-BE" dirty="0" err="1" smtClean="0"/>
              <a:t>densities</a:t>
            </a:r>
            <a:r>
              <a:rPr lang="fr-BE" dirty="0" smtClean="0"/>
              <a:t> (</a:t>
            </a:r>
            <a:r>
              <a:rPr lang="fr-BE" dirty="0" err="1" smtClean="0"/>
              <a:t>e.g</a:t>
            </a:r>
            <a:r>
              <a:rPr lang="fr-BE" dirty="0" smtClean="0"/>
              <a:t>. HD228766)</a:t>
            </a:r>
            <a:endParaRPr lang="fr-BE" dirty="0"/>
          </a:p>
        </p:txBody>
      </p:sp>
      <p:grpSp>
        <p:nvGrpSpPr>
          <p:cNvPr id="4" name="Group 3"/>
          <p:cNvGrpSpPr/>
          <p:nvPr/>
        </p:nvGrpSpPr>
        <p:grpSpPr>
          <a:xfrm>
            <a:off x="6252210" y="1143000"/>
            <a:ext cx="2891790" cy="5715000"/>
            <a:chOff x="4130040" y="1798320"/>
            <a:chExt cx="3855720" cy="7620000"/>
          </a:xfrm>
        </p:grpSpPr>
        <p:pic>
          <p:nvPicPr>
            <p:cNvPr id="3074" name="Picture 2" descr="Colliding Win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4" t="6541" r="20277" b="13987"/>
            <a:stretch/>
          </p:blipFill>
          <p:spPr bwMode="auto">
            <a:xfrm>
              <a:off x="4130041" y="1798320"/>
              <a:ext cx="3855719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olliding Wind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4" t="6541" r="20277" b="13987"/>
            <a:stretch/>
          </p:blipFill>
          <p:spPr bwMode="auto">
            <a:xfrm flipV="1">
              <a:off x="4130040" y="5608320"/>
              <a:ext cx="3855719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7956376" y="3496816"/>
            <a:ext cx="1259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Collision </a:t>
            </a:r>
            <a:r>
              <a:rPr lang="fr-BE" dirty="0" err="1" smtClean="0">
                <a:solidFill>
                  <a:schemeClr val="bg1"/>
                </a:solidFill>
              </a:rPr>
              <a:t>seen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through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wind</a:t>
            </a:r>
            <a:r>
              <a:rPr lang="fr-BE" dirty="0" smtClean="0">
                <a:solidFill>
                  <a:schemeClr val="bg1"/>
                </a:solidFill>
              </a:rPr>
              <a:t> (sec)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2210" y="1700808"/>
            <a:ext cx="1259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Collision </a:t>
            </a:r>
            <a:r>
              <a:rPr lang="fr-BE" dirty="0" err="1" smtClean="0">
                <a:solidFill>
                  <a:schemeClr val="bg1"/>
                </a:solidFill>
              </a:rPr>
              <a:t>seen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through</a:t>
            </a:r>
            <a:r>
              <a:rPr lang="fr-BE" dirty="0" smtClean="0">
                <a:solidFill>
                  <a:schemeClr val="bg1"/>
                </a:solidFill>
              </a:rPr>
              <a:t> </a:t>
            </a:r>
            <a:r>
              <a:rPr lang="fr-BE" dirty="0" err="1" smtClean="0">
                <a:solidFill>
                  <a:schemeClr val="bg1"/>
                </a:solidFill>
              </a:rPr>
              <a:t>wind</a:t>
            </a:r>
            <a:r>
              <a:rPr lang="fr-BE" dirty="0" smtClean="0">
                <a:solidFill>
                  <a:schemeClr val="bg1"/>
                </a:solidFill>
              </a:rPr>
              <a:t> (</a:t>
            </a:r>
            <a:r>
              <a:rPr lang="fr-BE" dirty="0" err="1" smtClean="0">
                <a:solidFill>
                  <a:schemeClr val="bg1"/>
                </a:solidFill>
              </a:rPr>
              <a:t>prim</a:t>
            </a:r>
            <a:r>
              <a:rPr lang="fr-BE" dirty="0" smtClean="0">
                <a:solidFill>
                  <a:schemeClr val="bg1"/>
                </a:solidFill>
              </a:rPr>
              <a:t>)</a:t>
            </a:r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10895"/>
            <a:ext cx="3117765" cy="60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008618" cy="262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35" y="3356992"/>
            <a:ext cx="3298990" cy="350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536" y="6334780"/>
            <a:ext cx="475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Lomax</a:t>
            </a:r>
            <a:r>
              <a:rPr lang="fr-BE" sz="1400" dirty="0" smtClean="0"/>
              <a:t> et al. 2015 , Gosset et al. 2009, </a:t>
            </a:r>
            <a:r>
              <a:rPr lang="fr-BE" sz="1400" dirty="0" err="1" smtClean="0"/>
              <a:t>Pandey</a:t>
            </a:r>
            <a:r>
              <a:rPr lang="fr-BE" sz="1400" dirty="0" smtClean="0"/>
              <a:t> et al.  2014, </a:t>
            </a:r>
            <a:r>
              <a:rPr lang="fr-BE" sz="1400" dirty="0" err="1" smtClean="0"/>
              <a:t>Corcoran</a:t>
            </a:r>
            <a:r>
              <a:rPr lang="fr-BE" sz="1400" dirty="0" smtClean="0"/>
              <a:t> et al. 2011, </a:t>
            </a:r>
            <a:r>
              <a:rPr lang="fr-BE" sz="1400" dirty="0" err="1" smtClean="0"/>
              <a:t>Rauw</a:t>
            </a:r>
            <a:r>
              <a:rPr lang="fr-BE" sz="1400" dirty="0" smtClean="0"/>
              <a:t> et al.  2014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35192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fr-BE" dirty="0" err="1" smtClean="0"/>
              <a:t>Changing</a:t>
            </a:r>
            <a:r>
              <a:rPr lang="fr-BE" dirty="0" smtClean="0"/>
              <a:t> </a:t>
            </a:r>
            <a:r>
              <a:rPr lang="fr-BE" dirty="0" err="1" smtClean="0"/>
              <a:t>separation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050904" cy="4389120"/>
          </a:xfrm>
        </p:spPr>
        <p:txBody>
          <a:bodyPr/>
          <a:lstStyle/>
          <a:p>
            <a:r>
              <a:rPr lang="fr-BE" dirty="0" smtClean="0"/>
              <a:t>For </a:t>
            </a:r>
            <a:r>
              <a:rPr lang="fr-BE" dirty="0" err="1" smtClean="0"/>
              <a:t>adiabatic</a:t>
            </a:r>
            <a:r>
              <a:rPr lang="fr-BE" dirty="0" smtClean="0"/>
              <a:t> collisions : </a:t>
            </a:r>
            <a:endParaRPr lang="fr-BE" dirty="0" smtClean="0">
              <a:sym typeface="Symbol"/>
            </a:endParaRPr>
          </a:p>
          <a:p>
            <a:pPr lvl="1"/>
            <a:r>
              <a:rPr lang="fr-BE" dirty="0"/>
              <a:t>Lx </a:t>
            </a:r>
            <a:r>
              <a:rPr lang="fr-BE" dirty="0">
                <a:sym typeface="Symbol"/>
              </a:rPr>
              <a:t> </a:t>
            </a:r>
            <a:r>
              <a:rPr lang="fr-BE" dirty="0" smtClean="0">
                <a:sym typeface="Symbol"/>
              </a:rPr>
              <a:t>1/D, </a:t>
            </a:r>
            <a:br>
              <a:rPr lang="fr-BE" dirty="0" smtClean="0">
                <a:sym typeface="Symbol"/>
              </a:rPr>
            </a:br>
            <a:r>
              <a:rPr lang="fr-BE" dirty="0" err="1" smtClean="0">
                <a:sym typeface="Symbol"/>
              </a:rPr>
              <a:t>e.g</a:t>
            </a:r>
            <a:r>
              <a:rPr lang="fr-BE" dirty="0" smtClean="0">
                <a:sym typeface="Symbol"/>
              </a:rPr>
              <a:t>. </a:t>
            </a:r>
            <a:r>
              <a:rPr lang="fr-BE" dirty="0" err="1" smtClean="0">
                <a:sym typeface="Symbol"/>
              </a:rPr>
              <a:t>Cyg</a:t>
            </a:r>
            <a:r>
              <a:rPr lang="fr-BE" dirty="0" smtClean="0">
                <a:sym typeface="Symbol"/>
              </a:rPr>
              <a:t> OB2 #9, 9 </a:t>
            </a:r>
            <a:r>
              <a:rPr lang="fr-BE" dirty="0" err="1" smtClean="0">
                <a:sym typeface="Symbol"/>
              </a:rPr>
              <a:t>Sgr</a:t>
            </a:r>
            <a:r>
              <a:rPr lang="fr-BE" dirty="0" smtClean="0">
                <a:sym typeface="Symbol"/>
              </a:rPr>
              <a:t>, WR25</a:t>
            </a:r>
          </a:p>
          <a:p>
            <a:pPr lvl="1"/>
            <a:r>
              <a:rPr lang="fr-BE" dirty="0"/>
              <a:t>1/D ?</a:t>
            </a:r>
          </a:p>
          <a:p>
            <a:pPr lvl="2"/>
            <a:r>
              <a:rPr lang="fr-BE" dirty="0" smtClean="0"/>
              <a:t>WR140: &lt; 1/D</a:t>
            </a:r>
            <a:endParaRPr lang="fr-BE" dirty="0"/>
          </a:p>
          <a:p>
            <a:pPr lvl="2"/>
            <a:r>
              <a:rPr lang="fr-BE" dirty="0" smtClean="0"/>
              <a:t>WR22,</a:t>
            </a:r>
            <a:r>
              <a:rPr lang="fr-BE" dirty="0" smtClean="0">
                <a:sym typeface="Symbol"/>
              </a:rPr>
              <a:t> </a:t>
            </a:r>
            <a:r>
              <a:rPr lang="fr-BE" dirty="0">
                <a:sym typeface="Symbol"/>
              </a:rPr>
              <a:t>² </a:t>
            </a:r>
            <a:r>
              <a:rPr lang="fr-BE" dirty="0" smtClean="0">
                <a:sym typeface="Symbol"/>
              </a:rPr>
              <a:t>Vel</a:t>
            </a:r>
            <a:r>
              <a:rPr lang="fr-BE" dirty="0" smtClean="0"/>
              <a:t>: </a:t>
            </a:r>
            <a:r>
              <a:rPr lang="fr-BE" dirty="0"/>
              <a:t>hard </a:t>
            </a:r>
            <a:r>
              <a:rPr lang="fr-BE" dirty="0" err="1"/>
              <a:t>tail</a:t>
            </a:r>
            <a:r>
              <a:rPr lang="fr-BE" dirty="0"/>
              <a:t> constant </a:t>
            </a:r>
            <a:r>
              <a:rPr lang="fr-BE" dirty="0" smtClean="0"/>
              <a:t>!</a:t>
            </a:r>
            <a:endParaRPr lang="fr-BE" dirty="0" smtClean="0">
              <a:sym typeface="Symbo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10895"/>
            <a:ext cx="3117765" cy="60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638132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Nazé</a:t>
            </a:r>
            <a:r>
              <a:rPr lang="fr-BE" sz="1400" dirty="0" smtClean="0"/>
              <a:t> et al. 2012, </a:t>
            </a:r>
            <a:r>
              <a:rPr lang="fr-BE" sz="1400" dirty="0" err="1" smtClean="0"/>
              <a:t>Rauw</a:t>
            </a:r>
            <a:r>
              <a:rPr lang="fr-BE" sz="1400" dirty="0" smtClean="0"/>
              <a:t> et al. 2016, </a:t>
            </a:r>
            <a:r>
              <a:rPr lang="fr-BE" sz="1400" dirty="0" err="1" smtClean="0"/>
              <a:t>Pandey</a:t>
            </a:r>
            <a:r>
              <a:rPr lang="fr-BE" sz="1400" dirty="0" smtClean="0"/>
              <a:t> et al. 2014, </a:t>
            </a:r>
            <a:r>
              <a:rPr lang="fr-BE" sz="1400" dirty="0" err="1" smtClean="0"/>
              <a:t>Corcoran</a:t>
            </a:r>
            <a:r>
              <a:rPr lang="fr-BE" sz="1400" dirty="0" smtClean="0"/>
              <a:t> et al. 2011, Gosset et al. 2009, </a:t>
            </a:r>
            <a:r>
              <a:rPr lang="fr-BE" sz="1400" dirty="0" err="1" smtClean="0"/>
              <a:t>Rauw</a:t>
            </a:r>
            <a:r>
              <a:rPr lang="fr-BE" sz="1400" dirty="0" smtClean="0"/>
              <a:t> et al. 2000, Schild et al. 2004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0815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0152"/>
            <a:ext cx="4235759" cy="852704"/>
          </a:xfrm>
        </p:spPr>
        <p:txBody>
          <a:bodyPr>
            <a:normAutofit fontScale="90000"/>
          </a:bodyPr>
          <a:lstStyle/>
          <a:p>
            <a:r>
              <a:rPr lang="fr-BE" dirty="0" err="1" smtClean="0"/>
              <a:t>Changing</a:t>
            </a:r>
            <a:r>
              <a:rPr lang="fr-BE" dirty="0" smtClean="0"/>
              <a:t> </a:t>
            </a:r>
            <a:r>
              <a:rPr lang="fr-BE" dirty="0" err="1" smtClean="0"/>
              <a:t>separation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4114800" cy="3831704"/>
          </a:xfrm>
        </p:spPr>
        <p:txBody>
          <a:bodyPr/>
          <a:lstStyle/>
          <a:p>
            <a:r>
              <a:rPr lang="fr-BE" dirty="0" smtClean="0">
                <a:sym typeface="Symbol"/>
              </a:rPr>
              <a:t>For radiative collisions :</a:t>
            </a:r>
          </a:p>
          <a:p>
            <a:pPr lvl="1"/>
            <a:r>
              <a:rPr lang="fr-BE" dirty="0">
                <a:sym typeface="Symbol"/>
              </a:rPr>
              <a:t>Lx  </a:t>
            </a:r>
            <a:r>
              <a:rPr lang="fr-BE" dirty="0" smtClean="0">
                <a:sym typeface="Symbol"/>
              </a:rPr>
              <a:t>v², </a:t>
            </a:r>
            <a:br>
              <a:rPr lang="fr-BE" dirty="0" smtClean="0">
                <a:sym typeface="Symbol"/>
              </a:rPr>
            </a:br>
            <a:r>
              <a:rPr lang="fr-BE" dirty="0" err="1" smtClean="0">
                <a:sym typeface="Symbol"/>
              </a:rPr>
              <a:t>e.g</a:t>
            </a:r>
            <a:r>
              <a:rPr lang="fr-BE" dirty="0" smtClean="0">
                <a:sym typeface="Symbol"/>
              </a:rPr>
              <a:t>. </a:t>
            </a:r>
            <a:r>
              <a:rPr lang="fr-BE" dirty="0" err="1" smtClean="0">
                <a:sym typeface="Symbol"/>
              </a:rPr>
              <a:t>Cyg</a:t>
            </a:r>
            <a:r>
              <a:rPr lang="fr-BE" dirty="0" smtClean="0">
                <a:sym typeface="Symbol"/>
              </a:rPr>
              <a:t> OB2 #8a</a:t>
            </a:r>
          </a:p>
          <a:p>
            <a:pPr lvl="1"/>
            <a:r>
              <a:rPr lang="fr-BE" dirty="0" err="1" smtClean="0">
                <a:sym typeface="Symbol"/>
              </a:rPr>
              <a:t>What</a:t>
            </a:r>
            <a:r>
              <a:rPr lang="fr-BE" dirty="0" smtClean="0">
                <a:sym typeface="Symbol"/>
              </a:rPr>
              <a:t> about HD166734 ? 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Cazorla et al. 2014, </a:t>
            </a:r>
            <a:r>
              <a:rPr lang="fr-BE" sz="1400" dirty="0" err="1" smtClean="0"/>
              <a:t>Nazé</a:t>
            </a:r>
            <a:r>
              <a:rPr lang="fr-BE" sz="1400" dirty="0" smtClean="0"/>
              <a:t> et al. 2017/</a:t>
            </a:r>
            <a:r>
              <a:rPr lang="fr-BE" sz="1400" b="1" dirty="0" smtClean="0"/>
              <a:t>Gosset poster</a:t>
            </a:r>
            <a:endParaRPr lang="fr-BE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18" y="-8220"/>
            <a:ext cx="4677182" cy="332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19" y="244005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FF0000"/>
                </a:solidFill>
              </a:rPr>
              <a:t>Slower</a:t>
            </a:r>
            <a:r>
              <a:rPr lang="fr-BE" sz="1400" dirty="0" smtClean="0">
                <a:solidFill>
                  <a:srgbClr val="FF0000"/>
                </a:solidFill>
              </a:rPr>
              <a:t>=</a:t>
            </a:r>
            <a:r>
              <a:rPr lang="fr-BE" sz="1400" dirty="0" err="1" smtClean="0">
                <a:solidFill>
                  <a:srgbClr val="FF0000"/>
                </a:solidFill>
              </a:rPr>
              <a:t>fainter</a:t>
            </a:r>
            <a:endParaRPr lang="fr-BE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171997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FF0000"/>
                </a:solidFill>
              </a:rPr>
              <a:t>Faster</a:t>
            </a:r>
            <a:r>
              <a:rPr lang="fr-BE" sz="1400" dirty="0" smtClean="0">
                <a:solidFill>
                  <a:srgbClr val="FF0000"/>
                </a:solidFill>
              </a:rPr>
              <a:t> = </a:t>
            </a:r>
            <a:r>
              <a:rPr lang="fr-BE" sz="1400" dirty="0" err="1" smtClean="0">
                <a:solidFill>
                  <a:srgbClr val="FF0000"/>
                </a:solidFill>
              </a:rPr>
              <a:t>brighter</a:t>
            </a:r>
            <a:endParaRPr lang="fr-BE" sz="1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67" y="3321104"/>
            <a:ext cx="3545632" cy="35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541587" y="2314097"/>
            <a:ext cx="3609975" cy="4516480"/>
            <a:chOff x="5541587" y="2314097"/>
            <a:chExt cx="3609975" cy="45164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65" t="38180" b="27513"/>
            <a:stretch/>
          </p:blipFill>
          <p:spPr>
            <a:xfrm>
              <a:off x="6930186" y="4451781"/>
              <a:ext cx="2221376" cy="2378796"/>
            </a:xfrm>
            <a:prstGeom prst="rect">
              <a:avLst/>
            </a:prstGeom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587" y="2314097"/>
              <a:ext cx="3609975" cy="218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fr-BE" dirty="0" err="1" smtClean="0"/>
              <a:t>Additional</a:t>
            </a:r>
            <a:r>
              <a:rPr lang="fr-BE" dirty="0" smtClean="0"/>
              <a:t> </a:t>
            </a:r>
            <a:r>
              <a:rPr lang="fr-BE" dirty="0" err="1" smtClean="0"/>
              <a:t>effects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4389120"/>
          </a:xfrm>
        </p:spPr>
        <p:txBody>
          <a:bodyPr>
            <a:normAutofit lnSpcReduction="10000"/>
          </a:bodyPr>
          <a:lstStyle/>
          <a:p>
            <a:r>
              <a:rPr lang="fr-BE" dirty="0" smtClean="0"/>
              <a:t>Radiative </a:t>
            </a:r>
            <a:r>
              <a:rPr lang="fr-BE" dirty="0" err="1" smtClean="0"/>
              <a:t>braking</a:t>
            </a:r>
            <a:r>
              <a:rPr lang="fr-BE" dirty="0"/>
              <a:t> </a:t>
            </a:r>
            <a:endParaRPr lang="fr-BE" dirty="0" smtClean="0"/>
          </a:p>
          <a:p>
            <a:pPr lvl="1"/>
            <a:r>
              <a:rPr lang="fr-BE" dirty="0"/>
              <a:t>Transition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adiab</a:t>
            </a:r>
            <a:r>
              <a:rPr lang="fr-BE" dirty="0"/>
              <a:t> to rad @ </a:t>
            </a:r>
            <a:r>
              <a:rPr lang="fr-BE" dirty="0" err="1"/>
              <a:t>periastron</a:t>
            </a:r>
            <a:r>
              <a:rPr lang="fr-BE" dirty="0"/>
              <a:t> (9 </a:t>
            </a:r>
            <a:r>
              <a:rPr lang="fr-BE" dirty="0" err="1"/>
              <a:t>Sgr</a:t>
            </a:r>
            <a:r>
              <a:rPr lang="fr-BE" dirty="0"/>
              <a:t>, </a:t>
            </a:r>
            <a:r>
              <a:rPr lang="fr-BE" dirty="0" err="1"/>
              <a:t>Cyg</a:t>
            </a:r>
            <a:r>
              <a:rPr lang="fr-BE" dirty="0"/>
              <a:t> OB2 #9) </a:t>
            </a:r>
            <a:r>
              <a:rPr lang="fr-BE" dirty="0" smtClean="0"/>
              <a:t>: 1/D breaks</a:t>
            </a:r>
            <a:endParaRPr lang="fr-BE" dirty="0"/>
          </a:p>
          <a:p>
            <a:pPr lvl="1"/>
            <a:r>
              <a:rPr lang="fr-BE" dirty="0" smtClean="0">
                <a:sym typeface="Symbol"/>
              </a:rPr>
              <a:t>no </a:t>
            </a:r>
            <a:r>
              <a:rPr lang="fr-BE" dirty="0" err="1" smtClean="0">
                <a:sym typeface="Symbol"/>
              </a:rPr>
              <a:t>eclipse</a:t>
            </a:r>
            <a:r>
              <a:rPr lang="fr-BE" dirty="0" smtClean="0">
                <a:sym typeface="Symbol"/>
              </a:rPr>
              <a:t> in</a:t>
            </a:r>
            <a:r>
              <a:rPr lang="fr-BE" dirty="0" smtClean="0"/>
              <a:t> WR20a</a:t>
            </a:r>
          </a:p>
          <a:p>
            <a:r>
              <a:rPr lang="fr-BE" dirty="0" err="1" smtClean="0">
                <a:sym typeface="Symbol"/>
              </a:rPr>
              <a:t>Too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weak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secondary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wind</a:t>
            </a:r>
            <a:r>
              <a:rPr lang="fr-BE" dirty="0" smtClean="0">
                <a:sym typeface="Symbol"/>
              </a:rPr>
              <a:t>  </a:t>
            </a:r>
            <a:r>
              <a:rPr lang="fr-BE" dirty="0" err="1" smtClean="0">
                <a:sym typeface="Symbol"/>
              </a:rPr>
              <a:t>wind</a:t>
            </a:r>
            <a:r>
              <a:rPr lang="fr-BE" dirty="0" smtClean="0">
                <a:sym typeface="Symbol"/>
              </a:rPr>
              <a:t> crash</a:t>
            </a:r>
          </a:p>
          <a:p>
            <a:pPr lvl="1"/>
            <a:r>
              <a:rPr lang="fr-BE" dirty="0" smtClean="0">
                <a:sym typeface="Symbol"/>
              </a:rPr>
              <a:t>All the time, </a:t>
            </a:r>
            <a:br>
              <a:rPr lang="fr-BE" dirty="0" smtClean="0">
                <a:sym typeface="Symbol"/>
              </a:rPr>
            </a:br>
            <a:r>
              <a:rPr lang="fr-BE" dirty="0" err="1" smtClean="0">
                <a:sym typeface="Symbol"/>
              </a:rPr>
              <a:t>e.g</a:t>
            </a:r>
            <a:r>
              <a:rPr lang="fr-BE" dirty="0" smtClean="0">
                <a:sym typeface="Symbol"/>
              </a:rPr>
              <a:t>. CPD -41 7742</a:t>
            </a:r>
          </a:p>
          <a:p>
            <a:pPr lvl="1"/>
            <a:r>
              <a:rPr lang="fr-BE" dirty="0" err="1" smtClean="0">
                <a:sym typeface="Symbol"/>
              </a:rPr>
              <a:t>Only</a:t>
            </a:r>
            <a:r>
              <a:rPr lang="fr-BE" dirty="0" smtClean="0">
                <a:sym typeface="Symbol"/>
              </a:rPr>
              <a:t> at </a:t>
            </a:r>
            <a:r>
              <a:rPr lang="fr-BE" dirty="0" err="1" smtClean="0">
                <a:sym typeface="Symbol"/>
              </a:rPr>
              <a:t>periastron</a:t>
            </a:r>
            <a:r>
              <a:rPr lang="fr-BE" dirty="0" smtClean="0">
                <a:sym typeface="Symbol"/>
              </a:rPr>
              <a:t> (</a:t>
            </a:r>
            <a:r>
              <a:rPr lang="fr-BE" dirty="0" err="1" smtClean="0">
                <a:sym typeface="Symbol"/>
              </a:rPr>
              <a:t>e.g</a:t>
            </a:r>
            <a:r>
              <a:rPr lang="fr-BE" dirty="0" smtClean="0">
                <a:sym typeface="Symbol"/>
              </a:rPr>
              <a:t>. WR140, WR21a)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3" y="6381328"/>
            <a:ext cx="563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Rauw</a:t>
            </a:r>
            <a:r>
              <a:rPr lang="fr-BE" sz="1400" dirty="0" smtClean="0"/>
              <a:t> et al. 2015, </a:t>
            </a:r>
            <a:r>
              <a:rPr lang="fr-BE" sz="1400" dirty="0" err="1" smtClean="0"/>
              <a:t>Nazé</a:t>
            </a:r>
            <a:r>
              <a:rPr lang="fr-BE" sz="1400" dirty="0" smtClean="0"/>
              <a:t> et al. 2012, </a:t>
            </a:r>
            <a:r>
              <a:rPr lang="fr-BE" sz="1400" dirty="0" err="1" smtClean="0"/>
              <a:t>Nazé</a:t>
            </a:r>
            <a:r>
              <a:rPr lang="fr-BE" sz="1400" dirty="0" smtClean="0"/>
              <a:t> et al. 2008,  Montes et al. 2013</a:t>
            </a:r>
          </a:p>
          <a:p>
            <a:r>
              <a:rPr lang="fr-BE" sz="1400" dirty="0" smtClean="0"/>
              <a:t>Sana et al. 2005, </a:t>
            </a:r>
            <a:r>
              <a:rPr lang="fr-BE" sz="1400" dirty="0" err="1" smtClean="0"/>
              <a:t>Corcoran</a:t>
            </a:r>
            <a:r>
              <a:rPr lang="fr-BE" sz="1400" dirty="0" smtClean="0"/>
              <a:t> et al. 2011, Gosset &amp; </a:t>
            </a:r>
            <a:r>
              <a:rPr lang="fr-BE" sz="1400" dirty="0" err="1" smtClean="0"/>
              <a:t>Nazé</a:t>
            </a:r>
            <a:r>
              <a:rPr lang="fr-BE" sz="1400" dirty="0" smtClean="0"/>
              <a:t> 2016  </a:t>
            </a:r>
            <a:endParaRPr lang="fr-BE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6"/>
          <a:stretch/>
        </p:blipFill>
        <p:spPr>
          <a:xfrm>
            <a:off x="5181953" y="2125718"/>
            <a:ext cx="3962400" cy="35034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427855"/>
            <a:ext cx="4428336" cy="240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41" y="6507"/>
            <a:ext cx="3819812" cy="211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fr-BE" dirty="0" err="1" smtClean="0"/>
              <a:t>Additional</a:t>
            </a:r>
            <a:r>
              <a:rPr lang="fr-BE" dirty="0" smtClean="0"/>
              <a:t> </a:t>
            </a:r>
            <a:r>
              <a:rPr lang="fr-BE" dirty="0" err="1" smtClean="0"/>
              <a:t>effects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56308"/>
            <a:ext cx="4114800" cy="2168292"/>
          </a:xfrm>
        </p:spPr>
        <p:txBody>
          <a:bodyPr/>
          <a:lstStyle/>
          <a:p>
            <a:r>
              <a:rPr lang="fr-BE" dirty="0" smtClean="0"/>
              <a:t>Orbital motion </a:t>
            </a:r>
            <a:br>
              <a:rPr lang="fr-BE" dirty="0" smtClean="0"/>
            </a:br>
            <a:r>
              <a:rPr lang="fr-BE" dirty="0" smtClean="0">
                <a:sym typeface="Symbol"/>
              </a:rPr>
              <a:t> Coriolis </a:t>
            </a:r>
            <a:r>
              <a:rPr lang="fr-BE" dirty="0" err="1" smtClean="0">
                <a:sym typeface="Symbol"/>
              </a:rPr>
              <a:t>deflection</a:t>
            </a:r>
            <a:r>
              <a:rPr lang="fr-BE" dirty="0" smtClean="0">
                <a:sym typeface="Symbol"/>
              </a:rPr>
              <a:t> </a:t>
            </a:r>
            <a:br>
              <a:rPr lang="fr-BE" dirty="0" smtClean="0">
                <a:sym typeface="Symbol"/>
              </a:rPr>
            </a:br>
            <a:r>
              <a:rPr lang="fr-BE" dirty="0" smtClean="0">
                <a:sym typeface="Symbol"/>
              </a:rPr>
              <a:t> LC </a:t>
            </a:r>
            <a:r>
              <a:rPr lang="fr-BE" smtClean="0">
                <a:sym typeface="Symbol"/>
              </a:rPr>
              <a:t>asymmetries</a:t>
            </a:r>
            <a:r>
              <a:rPr lang="fr-BE" dirty="0" smtClean="0">
                <a:sym typeface="Symbol"/>
              </a:rPr>
              <a:t> </a:t>
            </a:r>
            <a:r>
              <a:rPr lang="fr-BE" dirty="0" smtClean="0">
                <a:sym typeface="Symbol"/>
              </a:rPr>
              <a:t/>
            </a:r>
            <a:br>
              <a:rPr lang="fr-BE" dirty="0" smtClean="0">
                <a:sym typeface="Symbol"/>
              </a:rPr>
            </a:br>
            <a:r>
              <a:rPr lang="fr-BE" dirty="0" err="1" smtClean="0">
                <a:sym typeface="Symbol"/>
              </a:rPr>
              <a:t>e.g</a:t>
            </a:r>
            <a:r>
              <a:rPr lang="fr-BE" dirty="0" smtClean="0">
                <a:sym typeface="Symbol"/>
              </a:rPr>
              <a:t>. V444 </a:t>
            </a:r>
            <a:r>
              <a:rPr lang="fr-BE" dirty="0" err="1" smtClean="0">
                <a:sym typeface="Symbol"/>
              </a:rPr>
              <a:t>Cyg</a:t>
            </a:r>
            <a:endParaRPr lang="fr-BE" dirty="0" smtClean="0">
              <a:sym typeface="Symbol"/>
            </a:endParaRPr>
          </a:p>
          <a:p>
            <a:r>
              <a:rPr lang="fr-BE" dirty="0" err="1" smtClean="0">
                <a:sym typeface="Symbol"/>
              </a:rPr>
              <a:t>Hysteresis</a:t>
            </a:r>
            <a:r>
              <a:rPr lang="fr-BE" dirty="0" smtClean="0">
                <a:sym typeface="Symbol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Lomax</a:t>
            </a:r>
            <a:r>
              <a:rPr lang="fr-BE" sz="1400" dirty="0" smtClean="0"/>
              <a:t> et al. 2015 , Cazorla et al. 2014, Gosset &amp; </a:t>
            </a:r>
            <a:r>
              <a:rPr lang="fr-BE" sz="1400" dirty="0" err="1" smtClean="0"/>
              <a:t>Nazé</a:t>
            </a:r>
            <a:r>
              <a:rPr lang="fr-BE" sz="1400" dirty="0" smtClean="0"/>
              <a:t> 2016, </a:t>
            </a:r>
            <a:r>
              <a:rPr lang="fr-BE" sz="1400" dirty="0" err="1" smtClean="0"/>
              <a:t>Rauw</a:t>
            </a:r>
            <a:r>
              <a:rPr lang="fr-BE" sz="1400" dirty="0" smtClean="0"/>
              <a:t> &amp; </a:t>
            </a:r>
            <a:r>
              <a:rPr lang="fr-BE" sz="1400" dirty="0" err="1" smtClean="0"/>
              <a:t>Nazé</a:t>
            </a:r>
            <a:r>
              <a:rPr lang="fr-BE" sz="1400" dirty="0" smtClean="0"/>
              <a:t> 2016</a:t>
            </a:r>
            <a:endParaRPr lang="fr-BE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9" y="1700808"/>
            <a:ext cx="80295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 bwMode="auto">
          <a:xfrm>
            <a:off x="4610253" y="4130020"/>
            <a:ext cx="4524971" cy="222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0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5559488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High-</a:t>
            </a:r>
            <a:r>
              <a:rPr lang="fr-BE" dirty="0" err="1" smtClean="0"/>
              <a:t>resolution</a:t>
            </a:r>
            <a:r>
              <a:rPr lang="fr-BE" dirty="0" smtClean="0"/>
              <a:t> </a:t>
            </a:r>
            <a:r>
              <a:rPr lang="fr-BE" dirty="0" err="1" smtClean="0"/>
              <a:t>spectroscopy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216"/>
            <a:ext cx="5410944" cy="4389120"/>
          </a:xfrm>
        </p:spPr>
        <p:txBody>
          <a:bodyPr>
            <a:normAutofit fontScale="92500"/>
          </a:bodyPr>
          <a:lstStyle/>
          <a:p>
            <a:r>
              <a:rPr lang="fr-BE" dirty="0" smtClean="0"/>
              <a:t>He-</a:t>
            </a:r>
            <a:r>
              <a:rPr lang="fr-BE" dirty="0" err="1" smtClean="0"/>
              <a:t>like</a:t>
            </a:r>
            <a:r>
              <a:rPr lang="fr-BE" dirty="0" smtClean="0"/>
              <a:t> triplets : </a:t>
            </a:r>
            <a:br>
              <a:rPr lang="fr-BE" dirty="0" smtClean="0"/>
            </a:br>
            <a:r>
              <a:rPr lang="fr-BE" i="1" dirty="0" smtClean="0"/>
              <a:t>f</a:t>
            </a:r>
            <a:r>
              <a:rPr lang="fr-BE" dirty="0" smtClean="0"/>
              <a:t> line </a:t>
            </a:r>
            <a:r>
              <a:rPr lang="fr-BE" dirty="0" err="1" smtClean="0"/>
              <a:t>strength</a:t>
            </a:r>
            <a:r>
              <a:rPr lang="fr-BE" dirty="0" smtClean="0"/>
              <a:t> = f(distance to UV </a:t>
            </a:r>
            <a:r>
              <a:rPr lang="fr-BE" dirty="0" err="1" smtClean="0"/>
              <a:t>src</a:t>
            </a:r>
            <a:r>
              <a:rPr lang="fr-BE" dirty="0" smtClean="0"/>
              <a:t>) </a:t>
            </a:r>
            <a:br>
              <a:rPr lang="fr-BE" dirty="0" smtClean="0"/>
            </a:br>
            <a:r>
              <a:rPr lang="fr-BE" dirty="0" smtClean="0"/>
              <a:t> </a:t>
            </a:r>
            <a:r>
              <a:rPr lang="fr-BE" dirty="0" smtClean="0">
                <a:sym typeface="Symbol"/>
              </a:rPr>
              <a:t> </a:t>
            </a:r>
            <a:r>
              <a:rPr lang="fr-BE" dirty="0" err="1" smtClean="0">
                <a:sym typeface="Symbol"/>
              </a:rPr>
              <a:t>strong</a:t>
            </a:r>
            <a:r>
              <a:rPr lang="fr-BE" dirty="0" smtClean="0">
                <a:sym typeface="Symbol"/>
              </a:rPr>
              <a:t> </a:t>
            </a:r>
            <a:r>
              <a:rPr lang="fr-BE" i="1" dirty="0" smtClean="0">
                <a:sym typeface="Symbol"/>
              </a:rPr>
              <a:t>f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lines</a:t>
            </a:r>
            <a:r>
              <a:rPr lang="fr-BE" dirty="0" smtClean="0">
                <a:sym typeface="Symbol"/>
              </a:rPr>
              <a:t> in </a:t>
            </a:r>
            <a:r>
              <a:rPr lang="fr-BE" dirty="0" err="1" smtClean="0">
                <a:sym typeface="Symbol"/>
              </a:rPr>
              <a:t>CWs</a:t>
            </a:r>
            <a:r>
              <a:rPr lang="fr-BE" dirty="0" smtClean="0">
                <a:sym typeface="Symbol"/>
              </a:rPr>
              <a:t> (</a:t>
            </a:r>
            <a:r>
              <a:rPr lang="fr-BE" dirty="0" err="1" smtClean="0">
                <a:sym typeface="Symbol"/>
              </a:rPr>
              <a:t>e.g</a:t>
            </a:r>
            <a:r>
              <a:rPr lang="fr-BE" dirty="0" smtClean="0">
                <a:sym typeface="Symbol"/>
              </a:rPr>
              <a:t>. WR48a, WR140, WR147,  Mus, </a:t>
            </a:r>
            <a:r>
              <a:rPr lang="fr-BE" dirty="0">
                <a:sym typeface="Symbol"/>
              </a:rPr>
              <a:t>² Vel, </a:t>
            </a:r>
            <a:r>
              <a:rPr lang="fr-BE" dirty="0" smtClean="0">
                <a:sym typeface="Symbol"/>
              </a:rPr>
              <a:t>HD166734)</a:t>
            </a:r>
          </a:p>
          <a:p>
            <a:r>
              <a:rPr lang="fr-BE" dirty="0" smtClean="0">
                <a:sym typeface="Symbol"/>
              </a:rPr>
              <a:t>Line shift and </a:t>
            </a:r>
            <a:r>
              <a:rPr lang="fr-BE" dirty="0" err="1" smtClean="0">
                <a:sym typeface="Symbol"/>
              </a:rPr>
              <a:t>width</a:t>
            </a:r>
            <a:r>
              <a:rPr lang="fr-BE" dirty="0" smtClean="0">
                <a:sym typeface="Symbol"/>
              </a:rPr>
              <a:t> = f(</a:t>
            </a:r>
            <a:r>
              <a:rPr lang="fr-BE" dirty="0" err="1" smtClean="0">
                <a:sym typeface="Symbol"/>
              </a:rPr>
              <a:t>geometry</a:t>
            </a:r>
            <a:r>
              <a:rPr lang="fr-BE" dirty="0" smtClean="0">
                <a:sym typeface="Symbol"/>
              </a:rPr>
              <a:t>)</a:t>
            </a:r>
          </a:p>
          <a:p>
            <a:pPr lvl="1"/>
            <a:r>
              <a:rPr lang="fr-BE" dirty="0">
                <a:sym typeface="Symbol"/>
              </a:rPr>
              <a:t>² </a:t>
            </a:r>
            <a:r>
              <a:rPr lang="fr-BE" dirty="0" smtClean="0">
                <a:sym typeface="Symbol"/>
              </a:rPr>
              <a:t>Vel: </a:t>
            </a:r>
            <a:r>
              <a:rPr lang="fr-BE" dirty="0" err="1" smtClean="0">
                <a:sym typeface="Symbol"/>
              </a:rPr>
              <a:t>unexpected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cone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geometry</a:t>
            </a:r>
            <a:r>
              <a:rPr lang="fr-BE" dirty="0" smtClean="0">
                <a:sym typeface="Symbol"/>
              </a:rPr>
              <a:t> </a:t>
            </a:r>
            <a:br>
              <a:rPr lang="fr-BE" dirty="0" smtClean="0">
                <a:sym typeface="Symbol"/>
              </a:rPr>
            </a:br>
            <a:r>
              <a:rPr lang="fr-BE" dirty="0" smtClean="0">
                <a:sym typeface="Symbol"/>
              </a:rPr>
              <a:t> rad. </a:t>
            </a:r>
            <a:r>
              <a:rPr lang="fr-BE" dirty="0" err="1">
                <a:sym typeface="Symbol"/>
              </a:rPr>
              <a:t>b</a:t>
            </a:r>
            <a:r>
              <a:rPr lang="fr-BE" dirty="0" err="1" smtClean="0">
                <a:sym typeface="Symbol"/>
              </a:rPr>
              <a:t>raking</a:t>
            </a:r>
            <a:endParaRPr lang="fr-BE" dirty="0" smtClean="0">
              <a:sym typeface="Symbol"/>
            </a:endParaRPr>
          </a:p>
          <a:p>
            <a:pPr lvl="1"/>
            <a:r>
              <a:rPr lang="fr-BE" dirty="0" smtClean="0">
                <a:sym typeface="Symbol"/>
              </a:rPr>
              <a:t>WR140 : </a:t>
            </a:r>
            <a:r>
              <a:rPr lang="fr-BE" dirty="0" err="1" smtClean="0">
                <a:sym typeface="Symbol"/>
              </a:rPr>
              <a:t>from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blueshift</a:t>
            </a:r>
            <a:r>
              <a:rPr lang="fr-BE" dirty="0" smtClean="0">
                <a:sym typeface="Symbol"/>
              </a:rPr>
              <a:t> to </a:t>
            </a:r>
            <a:r>
              <a:rPr lang="fr-BE" dirty="0" err="1" smtClean="0">
                <a:sym typeface="Symbol"/>
              </a:rPr>
              <a:t>redshift</a:t>
            </a:r>
            <a:endParaRPr lang="fr-BE" dirty="0" smtClean="0">
              <a:sym typeface="Symbol"/>
            </a:endParaRPr>
          </a:p>
          <a:p>
            <a:r>
              <a:rPr lang="fr-BE" dirty="0" err="1" smtClean="0">
                <a:sym typeface="Symbol"/>
              </a:rPr>
              <a:t>Presence</a:t>
            </a:r>
            <a:r>
              <a:rPr lang="fr-BE" dirty="0" smtClean="0">
                <a:sym typeface="Symbol"/>
              </a:rPr>
              <a:t> of cool </a:t>
            </a:r>
            <a:r>
              <a:rPr lang="fr-BE" dirty="0" err="1" smtClean="0">
                <a:sym typeface="Symbol"/>
              </a:rPr>
              <a:t>gas</a:t>
            </a:r>
            <a:r>
              <a:rPr lang="fr-BE" dirty="0" smtClean="0">
                <a:sym typeface="Symbol"/>
              </a:rPr>
              <a:t> (Rad </a:t>
            </a:r>
            <a:r>
              <a:rPr lang="fr-BE" dirty="0" err="1" smtClean="0">
                <a:sym typeface="Symbol"/>
              </a:rPr>
              <a:t>Rec</a:t>
            </a:r>
            <a:r>
              <a:rPr lang="fr-BE" dirty="0" smtClean="0">
                <a:sym typeface="Symbol"/>
              </a:rPr>
              <a:t> </a:t>
            </a:r>
            <a:r>
              <a:rPr lang="fr-BE" dirty="0" err="1" smtClean="0">
                <a:sym typeface="Symbol"/>
              </a:rPr>
              <a:t>Cnt</a:t>
            </a:r>
            <a:r>
              <a:rPr lang="fr-BE" dirty="0" smtClean="0">
                <a:sym typeface="Symbol"/>
              </a:rPr>
              <a:t>, </a:t>
            </a:r>
            <a:r>
              <a:rPr lang="fr-BE" dirty="0" err="1" smtClean="0">
                <a:sym typeface="Symbol"/>
              </a:rPr>
              <a:t>e.g</a:t>
            </a:r>
            <a:r>
              <a:rPr lang="fr-BE" dirty="0" smtClean="0">
                <a:sym typeface="Symbol"/>
              </a:rPr>
              <a:t>. </a:t>
            </a:r>
            <a:r>
              <a:rPr lang="fr-BE" dirty="0">
                <a:sym typeface="Symbol"/>
              </a:rPr>
              <a:t> Mus</a:t>
            </a:r>
            <a:r>
              <a:rPr lang="fr-BE" dirty="0" smtClean="0">
                <a:sym typeface="Symbol"/>
              </a:rPr>
              <a:t>)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Zhekov</a:t>
            </a:r>
            <a:r>
              <a:rPr lang="fr-BE" sz="1400" dirty="0" smtClean="0"/>
              <a:t> et al. 2014, Pollock et al. 2005, </a:t>
            </a:r>
            <a:r>
              <a:rPr lang="fr-BE" sz="1400" dirty="0" err="1" smtClean="0"/>
              <a:t>Zhekov</a:t>
            </a:r>
            <a:r>
              <a:rPr lang="fr-BE" sz="1400" dirty="0" smtClean="0"/>
              <a:t> &amp; Park 2010, </a:t>
            </a:r>
            <a:br>
              <a:rPr lang="fr-BE" sz="1400" dirty="0" smtClean="0"/>
            </a:br>
            <a:r>
              <a:rPr lang="fr-BE" sz="1400" dirty="0" err="1" smtClean="0"/>
              <a:t>Sugawara</a:t>
            </a:r>
            <a:r>
              <a:rPr lang="fr-BE" sz="1400" dirty="0" smtClean="0"/>
              <a:t> et al. 2008, Schild et al. 2004, </a:t>
            </a:r>
            <a:r>
              <a:rPr lang="fr-BE" sz="1400" dirty="0" err="1" smtClean="0"/>
              <a:t>Nazé</a:t>
            </a:r>
            <a:r>
              <a:rPr lang="fr-BE" sz="1400" dirty="0" smtClean="0"/>
              <a:t> et al. 2017, </a:t>
            </a:r>
            <a:r>
              <a:rPr lang="fr-BE" sz="1400" b="1" dirty="0" smtClean="0"/>
              <a:t>Gosset poster</a:t>
            </a:r>
            <a:endParaRPr lang="fr-BE" sz="1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2197554"/>
            <a:ext cx="2915816" cy="4660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88" y="0"/>
            <a:ext cx="3107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323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X-rays from colliding winds in massive binaries</vt:lpstr>
      <vt:lpstr>Colliding winds</vt:lpstr>
      <vt:lpstr>Luminosity &amp; temperature</vt:lpstr>
      <vt:lpstr>Changing absorption</vt:lpstr>
      <vt:lpstr>Changing separation</vt:lpstr>
      <vt:lpstr>Changing separation</vt:lpstr>
      <vt:lpstr>Additional effects</vt:lpstr>
      <vt:lpstr>Additional effects</vt:lpstr>
      <vt:lpstr>High-resolution spectroscopy</vt:lpstr>
      <vt:lpstr>The way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X-rays from colliding winds in massive binaries</dc:title>
  <dc:creator>naze</dc:creator>
  <cp:lastModifiedBy>naze</cp:lastModifiedBy>
  <cp:revision>19</cp:revision>
  <dcterms:created xsi:type="dcterms:W3CDTF">2016-11-10T12:53:23Z</dcterms:created>
  <dcterms:modified xsi:type="dcterms:W3CDTF">2016-11-23T07:16:25Z</dcterms:modified>
</cp:coreProperties>
</file>